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1" r:id="rId3"/>
    <p:sldId id="258" r:id="rId4"/>
    <p:sldId id="282" r:id="rId5"/>
    <p:sldId id="283" r:id="rId6"/>
    <p:sldId id="260" r:id="rId7"/>
    <p:sldId id="261" r:id="rId8"/>
    <p:sldId id="279" r:id="rId9"/>
    <p:sldId id="273" r:id="rId10"/>
    <p:sldId id="262" r:id="rId11"/>
    <p:sldId id="265" r:id="rId12"/>
    <p:sldId id="266" r:id="rId13"/>
    <p:sldId id="267" r:id="rId14"/>
    <p:sldId id="268" r:id="rId15"/>
    <p:sldId id="263" r:id="rId16"/>
    <p:sldId id="274" r:id="rId17"/>
    <p:sldId id="272" r:id="rId18"/>
    <p:sldId id="264" r:id="rId19"/>
    <p:sldId id="271" r:id="rId20"/>
    <p:sldId id="269" r:id="rId21"/>
    <p:sldId id="270" r:id="rId22"/>
    <p:sldId id="275" r:id="rId23"/>
    <p:sldId id="276" r:id="rId24"/>
    <p:sldId id="277" r:id="rId25"/>
    <p:sldId id="284" r:id="rId26"/>
    <p:sldId id="285" r:id="rId27"/>
    <p:sldId id="278" r:id="rId28"/>
    <p:sldId id="286" r:id="rId29"/>
    <p:sldId id="288" r:id="rId30"/>
    <p:sldId id="287" r:id="rId31"/>
    <p:sldId id="289"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22DE1E-3F3E-49B6-9F8A-07DD9F433EF1}" v="6" dt="2023-12-18T21:26:13.4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75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050827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110971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780475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1158089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95954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8549824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1642893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864087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996952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3B9A1B-F51D-44D8-B765-599A6CA43536}"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2033896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3B9A1B-F51D-44D8-B765-599A6CA43536}"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465872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B3B9A1B-F51D-44D8-B765-599A6CA43536}" type="datetimeFigureOut">
              <a:rPr lang="en-US" smtClean="0"/>
              <a:t>4/17/2024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1628782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B3B9A1B-F51D-44D8-B765-599A6CA43536}" type="datetimeFigureOut">
              <a:rPr lang="en-US" smtClean="0"/>
              <a:t>4/17/2024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2853932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3B9A1B-F51D-44D8-B765-599A6CA43536}" type="datetimeFigureOut">
              <a:rPr lang="en-US" smtClean="0"/>
              <a:t>4/17/2024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62766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B3B9A1B-F51D-44D8-B765-599A6CA43536}"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115735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3B9A1B-F51D-44D8-B765-599A6CA43536}"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05A199-CF84-4E70-AA5F-4C5E14CD9468}" type="slidenum">
              <a:rPr lang="en-US" smtClean="0"/>
              <a:t>‹#›</a:t>
            </a:fld>
            <a:endParaRPr lang="en-US"/>
          </a:p>
        </p:txBody>
      </p:sp>
    </p:spTree>
    <p:extLst>
      <p:ext uri="{BB962C8B-B14F-4D97-AF65-F5344CB8AC3E}">
        <p14:creationId xmlns:p14="http://schemas.microsoft.com/office/powerpoint/2010/main" val="3242715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B3B9A1B-F51D-44D8-B765-599A6CA43536}" type="datetimeFigureOut">
              <a:rPr lang="en-US" smtClean="0"/>
              <a:t>4/17/2024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8905A199-CF84-4E70-AA5F-4C5E14CD9468}" type="slidenum">
              <a:rPr lang="en-US" smtClean="0"/>
              <a:t>‹#›</a:t>
            </a:fld>
            <a:endParaRPr lang="en-US"/>
          </a:p>
        </p:txBody>
      </p:sp>
    </p:spTree>
    <p:extLst>
      <p:ext uri="{BB962C8B-B14F-4D97-AF65-F5344CB8AC3E}">
        <p14:creationId xmlns:p14="http://schemas.microsoft.com/office/powerpoint/2010/main" val="1066084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9B4E9-E698-1586-28CB-D954AB95D53A}"/>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The “Guided” RMF Assessment Tool</a:t>
            </a:r>
          </a:p>
        </p:txBody>
      </p:sp>
      <p:sp>
        <p:nvSpPr>
          <p:cNvPr id="3" name="Subtitle 2">
            <a:extLst>
              <a:ext uri="{FF2B5EF4-FFF2-40B4-BE49-F238E27FC236}">
                <a16:creationId xmlns:a16="http://schemas.microsoft.com/office/drawing/2014/main" id="{BA4B14F3-DD62-F4A3-B4B0-D2CD804A31C3}"/>
              </a:ext>
            </a:extLst>
          </p:cNvPr>
          <p:cNvSpPr>
            <a:spLocks noGrp="1"/>
          </p:cNvSpPr>
          <p:nvPr>
            <p:ph type="subTitle" idx="1"/>
          </p:nvPr>
        </p:nvSpPr>
        <p:spPr/>
        <p:txBody>
          <a:bodyPr/>
          <a:lstStyle/>
          <a:p>
            <a:r>
              <a:rPr lang="en-US" dirty="0">
                <a:latin typeface="Arial" panose="020B0604020202020204" pitchFamily="34" charset="0"/>
                <a:cs typeface="Arial" panose="020B0604020202020204" pitchFamily="34" charset="0"/>
              </a:rPr>
              <a:t>Introduction &amp; How-To Guide</a:t>
            </a:r>
          </a:p>
        </p:txBody>
      </p:sp>
    </p:spTree>
    <p:extLst>
      <p:ext uri="{BB962C8B-B14F-4D97-AF65-F5344CB8AC3E}">
        <p14:creationId xmlns:p14="http://schemas.microsoft.com/office/powerpoint/2010/main" val="593218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7ECBC63-CB1F-CBF5-7EE3-A518D311ECCF}"/>
              </a:ext>
            </a:extLst>
          </p:cNvPr>
          <p:cNvPicPr>
            <a:picLocks noChangeAspect="1"/>
          </p:cNvPicPr>
          <p:nvPr/>
        </p:nvPicPr>
        <p:blipFill>
          <a:blip r:embed="rId2"/>
          <a:stretch>
            <a:fillRect/>
          </a:stretch>
        </p:blipFill>
        <p:spPr>
          <a:xfrm>
            <a:off x="4861369" y="1399879"/>
            <a:ext cx="69726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Show / Hide Buttons</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p:txBody>
          <a:bodyPr>
            <a:normAutofit lnSpcReduction="10000"/>
          </a:bodyPr>
          <a:lstStyle/>
          <a:p>
            <a:r>
              <a:rPr lang="en-US" dirty="0"/>
              <a:t>The show button is used to remove distractions from excel and improve the user experience. </a:t>
            </a:r>
          </a:p>
          <a:p>
            <a:r>
              <a:rPr lang="en-US" b="1" dirty="0">
                <a:solidFill>
                  <a:schemeClr val="accent2"/>
                </a:solidFill>
              </a:rPr>
              <a:t>It is highly recommended to use the hide feature. </a:t>
            </a:r>
            <a:r>
              <a:rPr lang="en-US" dirty="0"/>
              <a:t>The option to show all excel functions is available if desired.</a:t>
            </a:r>
          </a:p>
          <a:p>
            <a:endParaRPr lang="en-US" dirty="0"/>
          </a:p>
          <a:p>
            <a:endParaRPr lang="en-US" dirty="0"/>
          </a:p>
          <a:p>
            <a:pPr marL="0" indent="0">
              <a:buNone/>
            </a:pPr>
            <a:endParaRPr lang="en-US" dirty="0"/>
          </a:p>
          <a:p>
            <a:r>
              <a:rPr lang="en-US" sz="1100" dirty="0"/>
              <a:t>Note: Not hiding the interface will result in the PDF exported to have visible rows and columns. However, hiding the interface is primarily to increase user experience and is optional.</a:t>
            </a: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866148">
            <a:off x="9969199" y="73850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11469855" y="1399879"/>
            <a:ext cx="468145" cy="4591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7488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3FC200F-D830-DAC1-B1E8-49F8250C2A94}"/>
              </a:ext>
            </a:extLst>
          </p:cNvPr>
          <p:cNvPicPr>
            <a:picLocks noChangeAspect="1"/>
          </p:cNvPicPr>
          <p:nvPr/>
        </p:nvPicPr>
        <p:blipFill>
          <a:blip r:embed="rId2"/>
          <a:stretch>
            <a:fillRect/>
          </a:stretch>
        </p:blipFill>
        <p:spPr>
          <a:xfrm>
            <a:off x="5121350" y="1377732"/>
            <a:ext cx="6370502" cy="522567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Importing the eMASS TRE</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4" y="2160589"/>
            <a:ext cx="4184035" cy="4442814"/>
          </a:xfrm>
        </p:spPr>
        <p:txBody>
          <a:bodyPr>
            <a:normAutofit fontScale="92500" lnSpcReduction="20000"/>
          </a:bodyPr>
          <a:lstStyle/>
          <a:p>
            <a:r>
              <a:rPr lang="en-US" dirty="0"/>
              <a:t>Import your eMASS TRE (Test results export) you downloaded from your eMASS package </a:t>
            </a:r>
          </a:p>
          <a:p>
            <a:pPr lvl="1"/>
            <a:r>
              <a:rPr lang="en-US" dirty="0"/>
              <a:t>Control listing&gt; import export &gt; export all controls</a:t>
            </a:r>
          </a:p>
          <a:p>
            <a:r>
              <a:rPr lang="en-US" dirty="0"/>
              <a:t>Select your TRE file to complete the import.</a:t>
            </a:r>
          </a:p>
          <a:p>
            <a:pPr marL="0" indent="0">
              <a:buNone/>
            </a:pPr>
            <a:endParaRPr lang="en-US" dirty="0"/>
          </a:p>
          <a:p>
            <a:r>
              <a:rPr lang="en-US" sz="1800" b="1" dirty="0">
                <a:solidFill>
                  <a:schemeClr val="accent2"/>
                </a:solidFill>
              </a:rPr>
              <a:t>Error checking is built in everywhere to guide you through every step.</a:t>
            </a:r>
          </a:p>
          <a:p>
            <a:pPr marL="0" indent="0">
              <a:buNone/>
            </a:pPr>
            <a:endParaRPr lang="en-US" dirty="0"/>
          </a:p>
          <a:p>
            <a:pPr marL="0" indent="0" algn="ctr">
              <a:buNone/>
            </a:pPr>
            <a:r>
              <a:rPr lang="en-US" sz="2400" b="1" dirty="0">
                <a:solidFill>
                  <a:schemeClr val="accent5"/>
                </a:solidFill>
              </a:rPr>
              <a:t>Only an unalerted TRE excel file, downloaded from eMASS, is acceptable.</a:t>
            </a:r>
          </a:p>
        </p:txBody>
      </p:sp>
      <p:sp>
        <p:nvSpPr>
          <p:cNvPr id="7" name="Arrow: Right 6">
            <a:extLst>
              <a:ext uri="{FF2B5EF4-FFF2-40B4-BE49-F238E27FC236}">
                <a16:creationId xmlns:a16="http://schemas.microsoft.com/office/drawing/2014/main" id="{2FE04921-B9C4-E007-B4C3-5B5225E1C7C7}"/>
              </a:ext>
            </a:extLst>
          </p:cNvPr>
          <p:cNvSpPr/>
          <p:nvPr/>
        </p:nvSpPr>
        <p:spPr>
          <a:xfrm rot="1072985">
            <a:off x="3479847" y="119674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5128145" y="1461156"/>
            <a:ext cx="1091114"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FCB0FF0-58C5-A12C-EC71-AE710B2D562C}"/>
              </a:ext>
            </a:extLst>
          </p:cNvPr>
          <p:cNvSpPr/>
          <p:nvPr/>
        </p:nvSpPr>
        <p:spPr>
          <a:xfrm>
            <a:off x="7100712" y="2336227"/>
            <a:ext cx="1428319" cy="2667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7B7AC034-FB8C-11BF-7D71-08A077DFAFF2}"/>
              </a:ext>
            </a:extLst>
          </p:cNvPr>
          <p:cNvSpPr/>
          <p:nvPr/>
        </p:nvSpPr>
        <p:spPr>
          <a:xfrm rot="2405969">
            <a:off x="6493668" y="1968940"/>
            <a:ext cx="632746" cy="487612"/>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4080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4F8D7-BAAB-828C-D0AC-05B2D8032BA6}"/>
              </a:ext>
            </a:extLst>
          </p:cNvPr>
          <p:cNvPicPr>
            <a:picLocks noChangeAspect="1"/>
          </p:cNvPicPr>
          <p:nvPr/>
        </p:nvPicPr>
        <p:blipFill>
          <a:blip r:embed="rId2"/>
          <a:stretch>
            <a:fillRect/>
          </a:stretch>
        </p:blipFill>
        <p:spPr>
          <a:xfrm>
            <a:off x="4859475" y="1564019"/>
            <a:ext cx="69726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Importing the eMASS TRE</a:t>
            </a:r>
            <a:br>
              <a:rPr lang="en-US" dirty="0"/>
            </a:br>
            <a:r>
              <a:rPr lang="en-US" dirty="0"/>
              <a:t>Success!</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p:txBody>
          <a:bodyPr>
            <a:normAutofit/>
          </a:bodyPr>
          <a:lstStyle/>
          <a:p>
            <a:r>
              <a:rPr lang="en-US" dirty="0"/>
              <a:t>Successful Imports will display a message showing how many Security controls / assessment procedures from the eMASS TRE where imported.</a:t>
            </a:r>
          </a:p>
          <a:p>
            <a:pPr marL="0" indent="0">
              <a:buNone/>
            </a:pPr>
            <a:endParaRPr lang="en-US" dirty="0"/>
          </a:p>
          <a:p>
            <a:pPr marL="0" indent="0" algn="ctr">
              <a:buNone/>
            </a:pPr>
            <a:r>
              <a:rPr lang="en-US" sz="2400" b="1" dirty="0">
                <a:solidFill>
                  <a:schemeClr val="accent5"/>
                </a:solidFill>
              </a:rPr>
              <a:t>Only an unalerted TRE excel file, downloaded from eMASS, is acceptable.</a:t>
            </a: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2261233">
            <a:off x="7399507" y="3632472"/>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8813281" y="4329648"/>
            <a:ext cx="2236520"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3525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D5F248-0D93-9022-987C-CB9591185ABC}"/>
              </a:ext>
            </a:extLst>
          </p:cNvPr>
          <p:cNvPicPr>
            <a:picLocks noChangeAspect="1"/>
          </p:cNvPicPr>
          <p:nvPr/>
        </p:nvPicPr>
        <p:blipFill>
          <a:blip r:embed="rId2"/>
          <a:stretch>
            <a:fillRect/>
          </a:stretch>
        </p:blipFill>
        <p:spPr>
          <a:xfrm>
            <a:off x="4572001" y="1510633"/>
            <a:ext cx="7353678" cy="5169166"/>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Importing the eMASS TRE</a:t>
            </a:r>
            <a:br>
              <a:rPr lang="en-US" dirty="0"/>
            </a:br>
            <a:r>
              <a:rPr lang="en-US" dirty="0"/>
              <a:t>Failure!</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5" y="2160589"/>
            <a:ext cx="3894666" cy="4519210"/>
          </a:xfrm>
        </p:spPr>
        <p:txBody>
          <a:bodyPr>
            <a:normAutofit fontScale="92500"/>
          </a:bodyPr>
          <a:lstStyle/>
          <a:p>
            <a:r>
              <a:rPr lang="en-US" dirty="0"/>
              <a:t>Attempting to upload documents other than the eMASS TRE will result in an error and the document will not be imported.</a:t>
            </a:r>
          </a:p>
          <a:p>
            <a:r>
              <a:rPr lang="en-US" dirty="0"/>
              <a:t>After a failure you will be returned to the main interface.</a:t>
            </a:r>
          </a:p>
          <a:p>
            <a:r>
              <a:rPr lang="en-US" sz="2200" b="1" dirty="0">
                <a:solidFill>
                  <a:schemeClr val="accent2"/>
                </a:solidFill>
              </a:rPr>
              <a:t>Error checking is built in everywhere to guide you through every step.</a:t>
            </a:r>
            <a:endParaRPr lang="en-US" sz="2200" dirty="0"/>
          </a:p>
          <a:p>
            <a:pPr marL="0" indent="0">
              <a:buNone/>
            </a:pPr>
            <a:endParaRPr lang="en-US" dirty="0"/>
          </a:p>
          <a:p>
            <a:pPr marL="0" indent="0" algn="ctr">
              <a:buNone/>
            </a:pPr>
            <a:r>
              <a:rPr lang="en-US" sz="2400" b="1" dirty="0">
                <a:solidFill>
                  <a:schemeClr val="accent5"/>
                </a:solidFill>
              </a:rPr>
              <a:t>Only an unalerted TRE excel file, downloaded from eMASS, is acceptable.</a:t>
            </a: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2261233">
            <a:off x="6990107" y="3445583"/>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8248840" y="4357696"/>
            <a:ext cx="2742669" cy="4319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939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0CDE7C-E906-595E-1F67-5777D243FC3D}"/>
              </a:ext>
            </a:extLst>
          </p:cNvPr>
          <p:cNvPicPr>
            <a:picLocks noChangeAspect="1"/>
          </p:cNvPicPr>
          <p:nvPr/>
        </p:nvPicPr>
        <p:blipFill>
          <a:blip r:embed="rId2"/>
          <a:stretch>
            <a:fillRect/>
          </a:stretch>
        </p:blipFill>
        <p:spPr>
          <a:xfrm>
            <a:off x="4833342" y="1488810"/>
            <a:ext cx="6979009"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Deleting All Data</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5" y="2160589"/>
            <a:ext cx="3894666" cy="4220960"/>
          </a:xfrm>
        </p:spPr>
        <p:txBody>
          <a:bodyPr>
            <a:normAutofit/>
          </a:bodyPr>
          <a:lstStyle/>
          <a:p>
            <a:r>
              <a:rPr lang="en-US" dirty="0"/>
              <a:t>Clicking the Delete All button will clear all TRE data imported into The Guided RMF Assessment Tool.</a:t>
            </a:r>
          </a:p>
          <a:p>
            <a:r>
              <a:rPr lang="en-US" dirty="0"/>
              <a:t>This button is affectively the </a:t>
            </a:r>
            <a:r>
              <a:rPr lang="en-US" sz="2400" b="1" dirty="0">
                <a:solidFill>
                  <a:schemeClr val="accent2"/>
                </a:solidFill>
              </a:rPr>
              <a:t>“Wipe Everything Button”.</a:t>
            </a:r>
          </a:p>
          <a:p>
            <a:endParaRPr lang="en-US" dirty="0"/>
          </a:p>
          <a:p>
            <a:r>
              <a:rPr lang="en-US" dirty="0"/>
              <a:t>Once complete a message will be displayed indicating the data has been removed.</a:t>
            </a:r>
          </a:p>
        </p:txBody>
      </p:sp>
      <p:sp>
        <p:nvSpPr>
          <p:cNvPr id="8" name="Oval 7">
            <a:extLst>
              <a:ext uri="{FF2B5EF4-FFF2-40B4-BE49-F238E27FC236}">
                <a16:creationId xmlns:a16="http://schemas.microsoft.com/office/drawing/2014/main" id="{7C5DFFAF-A9B1-C571-3207-AE136C107932}"/>
              </a:ext>
            </a:extLst>
          </p:cNvPr>
          <p:cNvSpPr/>
          <p:nvPr/>
        </p:nvSpPr>
        <p:spPr>
          <a:xfrm>
            <a:off x="9274002" y="4201504"/>
            <a:ext cx="1434164" cy="70925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8F25422-DD61-0B2D-7ACE-86A9B3CCCD99}"/>
              </a:ext>
            </a:extLst>
          </p:cNvPr>
          <p:cNvSpPr/>
          <p:nvPr/>
        </p:nvSpPr>
        <p:spPr>
          <a:xfrm>
            <a:off x="4883885" y="2090834"/>
            <a:ext cx="1074821" cy="70925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B386741E-27F0-9EE1-FCA1-29E699D2B921}"/>
              </a:ext>
            </a:extLst>
          </p:cNvPr>
          <p:cNvSpPr/>
          <p:nvPr/>
        </p:nvSpPr>
        <p:spPr>
          <a:xfrm rot="1468403">
            <a:off x="3303196" y="154484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54769D8C-5FCC-2DC1-EFAB-7902F529D122}"/>
              </a:ext>
            </a:extLst>
          </p:cNvPr>
          <p:cNvSpPr/>
          <p:nvPr/>
        </p:nvSpPr>
        <p:spPr>
          <a:xfrm rot="1468403">
            <a:off x="7807455" y="364265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1243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8F3AA5E-6D61-F513-D7D6-7A0A974BADF0}"/>
              </a:ext>
            </a:extLst>
          </p:cNvPr>
          <p:cNvPicPr>
            <a:picLocks noChangeAspect="1"/>
          </p:cNvPicPr>
          <p:nvPr/>
        </p:nvPicPr>
        <p:blipFill>
          <a:blip r:embed="rId2"/>
          <a:stretch>
            <a:fillRect/>
          </a:stretch>
        </p:blipFill>
        <p:spPr>
          <a:xfrm>
            <a:off x="4535656" y="1473374"/>
            <a:ext cx="6979009"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Search Controls Button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5" y="2160589"/>
            <a:ext cx="3714638" cy="3880772"/>
          </a:xfrm>
        </p:spPr>
        <p:txBody>
          <a:bodyPr>
            <a:normAutofit lnSpcReduction="10000"/>
          </a:bodyPr>
          <a:lstStyle/>
          <a:p>
            <a:r>
              <a:rPr lang="en-US" dirty="0"/>
              <a:t>The Search Control Button opens up a prompt to enter in a control / assessment procedure. </a:t>
            </a:r>
          </a:p>
          <a:p>
            <a:pPr marL="0" indent="0">
              <a:buNone/>
            </a:pPr>
            <a:endParaRPr lang="en-US" dirty="0"/>
          </a:p>
          <a:p>
            <a:pPr lvl="1"/>
            <a:r>
              <a:rPr lang="en-US" sz="2000" b="1" dirty="0">
                <a:solidFill>
                  <a:schemeClr val="accent2"/>
                </a:solidFill>
              </a:rPr>
              <a:t>If you need to jump to a specific control family</a:t>
            </a:r>
            <a:r>
              <a:rPr lang="en-US" dirty="0"/>
              <a:t> search that control family then </a:t>
            </a:r>
            <a:r>
              <a:rPr lang="en-US" sz="2200" b="1" dirty="0">
                <a:solidFill>
                  <a:schemeClr val="accent5"/>
                </a:solidFill>
              </a:rPr>
              <a:t>“-1.1” </a:t>
            </a:r>
            <a:r>
              <a:rPr lang="en-US" dirty="0"/>
              <a:t>this will jump to the first control in that family. </a:t>
            </a:r>
          </a:p>
          <a:p>
            <a:pPr marL="457200" lvl="1" indent="0">
              <a:buNone/>
            </a:pPr>
            <a:r>
              <a:rPr lang="en-US" sz="2000" b="1" dirty="0">
                <a:solidFill>
                  <a:schemeClr val="accent5"/>
                </a:solidFill>
              </a:rPr>
              <a:t>	(Example: PE-1.1)</a:t>
            </a: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2665510">
            <a:off x="8969144" y="2199078"/>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10304836" y="3052428"/>
            <a:ext cx="1209829"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9518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D409C22-B353-B874-B2F1-2196E16E2087}"/>
              </a:ext>
            </a:extLst>
          </p:cNvPr>
          <p:cNvPicPr>
            <a:picLocks noChangeAspect="1"/>
          </p:cNvPicPr>
          <p:nvPr/>
        </p:nvPicPr>
        <p:blipFill>
          <a:blip r:embed="rId2"/>
          <a:stretch>
            <a:fillRect/>
          </a:stretch>
        </p:blipFill>
        <p:spPr>
          <a:xfrm>
            <a:off x="4975668" y="1606022"/>
            <a:ext cx="69726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Go To Completed Security Controls</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4" y="2160589"/>
            <a:ext cx="4184035" cy="4519344"/>
          </a:xfrm>
        </p:spPr>
        <p:txBody>
          <a:bodyPr>
            <a:normAutofit/>
          </a:bodyPr>
          <a:lstStyle/>
          <a:p>
            <a:r>
              <a:rPr lang="en-US" dirty="0">
                <a:solidFill>
                  <a:schemeClr val="tx1"/>
                </a:solidFill>
              </a:rPr>
              <a:t>To see what controls have already been submitted click “Go to Completed Security Controls” to see submitted records</a:t>
            </a:r>
          </a:p>
          <a:p>
            <a:endParaRPr lang="en-US" dirty="0">
              <a:solidFill>
                <a:schemeClr val="tx1"/>
              </a:solidFill>
            </a:endParaRPr>
          </a:p>
          <a:p>
            <a:r>
              <a:rPr lang="en-US" dirty="0">
                <a:solidFill>
                  <a:schemeClr val="tx1"/>
                </a:solidFill>
              </a:rPr>
              <a:t>The button will navigate you to view submitted records. To navigate back click the “Navigate back to Form” button.</a:t>
            </a:r>
          </a:p>
          <a:p>
            <a:pPr marL="0" indent="0">
              <a:buNone/>
            </a:pPr>
            <a:endParaRPr lang="en-US" dirty="0"/>
          </a:p>
        </p:txBody>
      </p:sp>
      <p:sp>
        <p:nvSpPr>
          <p:cNvPr id="8" name="Oval 7">
            <a:extLst>
              <a:ext uri="{FF2B5EF4-FFF2-40B4-BE49-F238E27FC236}">
                <a16:creationId xmlns:a16="http://schemas.microsoft.com/office/drawing/2014/main" id="{7C5DFFAF-A9B1-C571-3207-AE136C107932}"/>
              </a:ext>
            </a:extLst>
          </p:cNvPr>
          <p:cNvSpPr/>
          <p:nvPr/>
        </p:nvSpPr>
        <p:spPr>
          <a:xfrm>
            <a:off x="4998576" y="3271313"/>
            <a:ext cx="1164280"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AA79B46A-E36A-3EA7-7A3B-A940DE886D97}"/>
              </a:ext>
            </a:extLst>
          </p:cNvPr>
          <p:cNvSpPr/>
          <p:nvPr/>
        </p:nvSpPr>
        <p:spPr>
          <a:xfrm rot="19959271">
            <a:off x="6103491" y="2667098"/>
            <a:ext cx="1472665" cy="810908"/>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5405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EDB5510-16C6-D36E-94DA-08B312B79100}"/>
              </a:ext>
            </a:extLst>
          </p:cNvPr>
          <p:cNvPicPr>
            <a:picLocks noChangeAspect="1"/>
          </p:cNvPicPr>
          <p:nvPr/>
        </p:nvPicPr>
        <p:blipFill>
          <a:blip r:embed="rId2"/>
          <a:stretch>
            <a:fillRect/>
          </a:stretch>
        </p:blipFill>
        <p:spPr>
          <a:xfrm>
            <a:off x="4685638" y="1320273"/>
            <a:ext cx="6972658" cy="5073911"/>
          </a:xfrm>
          <a:prstGeom prst="rect">
            <a:avLst/>
          </a:prstGeom>
        </p:spPr>
      </p:pic>
      <p:pic>
        <p:nvPicPr>
          <p:cNvPr id="12" name="Picture 11">
            <a:extLst>
              <a:ext uri="{FF2B5EF4-FFF2-40B4-BE49-F238E27FC236}">
                <a16:creationId xmlns:a16="http://schemas.microsoft.com/office/drawing/2014/main" id="{4ED65A5F-81EC-8F70-A5A0-5FA8F899A219}"/>
              </a:ext>
            </a:extLst>
          </p:cNvPr>
          <p:cNvPicPr>
            <a:picLocks noChangeAspect="1"/>
          </p:cNvPicPr>
          <p:nvPr/>
        </p:nvPicPr>
        <p:blipFill>
          <a:blip r:embed="rId3"/>
          <a:stretch>
            <a:fillRect/>
          </a:stretch>
        </p:blipFill>
        <p:spPr>
          <a:xfrm>
            <a:off x="8057412" y="849296"/>
            <a:ext cx="3941545" cy="2805599"/>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a:xfrm>
            <a:off x="563035" y="286313"/>
            <a:ext cx="8596668" cy="1320800"/>
          </a:xfrm>
        </p:spPr>
        <p:txBody>
          <a:bodyPr/>
          <a:lstStyle/>
          <a:p>
            <a:r>
              <a:rPr lang="en-US" dirty="0"/>
              <a:t>The Interface: Check the RMF Database Button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401825" y="1656044"/>
            <a:ext cx="4184035" cy="5000323"/>
          </a:xfrm>
        </p:spPr>
        <p:txBody>
          <a:bodyPr>
            <a:normAutofit/>
          </a:bodyPr>
          <a:lstStyle/>
          <a:p>
            <a:r>
              <a:rPr lang="en-US" dirty="0">
                <a:solidFill>
                  <a:schemeClr val="tx1"/>
                </a:solidFill>
                <a:latin typeface="Arial" panose="020B0604020202020204" pitchFamily="34" charset="0"/>
                <a:cs typeface="Arial" panose="020B0604020202020204" pitchFamily="34" charset="0"/>
              </a:rPr>
              <a:t>To view more details about a security control / assessment procedure including applicable STIG checks, click the “Check Online RMF Database” button</a:t>
            </a:r>
            <a:endParaRPr lang="en-US" sz="2400" b="1" dirty="0">
              <a:solidFill>
                <a:schemeClr val="accent2"/>
              </a:solidFill>
            </a:endParaRPr>
          </a:p>
          <a:p>
            <a:pPr marL="0" indent="0">
              <a:buNone/>
            </a:pPr>
            <a:endParaRPr lang="en-US" sz="2400" b="1" dirty="0">
              <a:solidFill>
                <a:schemeClr val="accent2"/>
              </a:solidFill>
            </a:endParaRPr>
          </a:p>
          <a:p>
            <a:r>
              <a:rPr lang="en-US" dirty="0">
                <a:solidFill>
                  <a:schemeClr val="tx1"/>
                </a:solidFill>
                <a:latin typeface="Arial" panose="020B0604020202020204" pitchFamily="34" charset="0"/>
                <a:cs typeface="Arial" panose="020B0604020202020204" pitchFamily="34" charset="0"/>
              </a:rPr>
              <a:t>A browser will pop up with the direct RMF database link to the control, any applicable STIGS will be listed.</a:t>
            </a:r>
          </a:p>
          <a:p>
            <a:endParaRPr lang="en-US" sz="2400" b="1" dirty="0">
              <a:solidFill>
                <a:schemeClr val="accent2"/>
              </a:solidFill>
              <a:latin typeface="Arial" panose="020B0604020202020204" pitchFamily="34" charset="0"/>
              <a:cs typeface="Arial" panose="020B0604020202020204" pitchFamily="34" charset="0"/>
            </a:endParaRPr>
          </a:p>
          <a:p>
            <a:r>
              <a:rPr lang="en-US" sz="2000" b="1" dirty="0">
                <a:solidFill>
                  <a:schemeClr val="accent2"/>
                </a:solidFill>
                <a:latin typeface="Arial" panose="020B0604020202020204" pitchFamily="34" charset="0"/>
                <a:cs typeface="Arial" panose="020B0604020202020204" pitchFamily="34" charset="0"/>
              </a:rPr>
              <a:t>The days of digging through government documentation to find out what STIGs are applicable are over!</a:t>
            </a:r>
          </a:p>
          <a:p>
            <a:endParaRPr lang="en-US" sz="2400" b="1" dirty="0">
              <a:solidFill>
                <a:schemeClr val="accent2"/>
              </a:solidFill>
            </a:endParaRPr>
          </a:p>
          <a:p>
            <a:endParaRPr lang="en-US" sz="2400" b="1" dirty="0">
              <a:solidFill>
                <a:schemeClr val="accent2"/>
              </a:solidFill>
            </a:endParaRPr>
          </a:p>
          <a:p>
            <a:pPr marL="0" indent="0">
              <a:buNone/>
            </a:pPr>
            <a:endParaRPr lang="en-US" sz="2400" b="1" dirty="0">
              <a:solidFill>
                <a:schemeClr val="accent2"/>
              </a:solidFill>
            </a:endParaRPr>
          </a:p>
          <a:p>
            <a:pPr marL="0" indent="0">
              <a:buNone/>
            </a:pPr>
            <a:endParaRPr lang="en-US" sz="2400" b="1" dirty="0">
              <a:solidFill>
                <a:schemeClr val="accent2"/>
              </a:solidFill>
            </a:endParaRPr>
          </a:p>
          <a:p>
            <a:pPr marL="0" indent="0">
              <a:buNone/>
            </a:pPr>
            <a:endParaRPr lang="en-US" sz="2200" b="1" dirty="0">
              <a:solidFill>
                <a:schemeClr val="accent5"/>
              </a:solidFill>
            </a:endParaRP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954051">
            <a:off x="3867925" y="2982575"/>
            <a:ext cx="976878"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6821394" y="3801997"/>
            <a:ext cx="2177099" cy="29897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4700416" y="3558253"/>
            <a:ext cx="1122867"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5BE68EF2-2B3D-9F5E-100A-201ECABDD5FD}"/>
              </a:ext>
            </a:extLst>
          </p:cNvPr>
          <p:cNvSpPr/>
          <p:nvPr/>
        </p:nvSpPr>
        <p:spPr>
          <a:xfrm rot="19824766">
            <a:off x="5474214" y="414332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E00E857-BB18-E911-536B-AFB0A2A6C5F9}"/>
              </a:ext>
            </a:extLst>
          </p:cNvPr>
          <p:cNvPicPr>
            <a:picLocks noChangeAspect="1"/>
          </p:cNvPicPr>
          <p:nvPr/>
        </p:nvPicPr>
        <p:blipFill>
          <a:blip r:embed="rId4"/>
          <a:stretch>
            <a:fillRect/>
          </a:stretch>
        </p:blipFill>
        <p:spPr>
          <a:xfrm>
            <a:off x="8348211" y="3030904"/>
            <a:ext cx="479320" cy="697542"/>
          </a:xfrm>
          <a:prstGeom prst="rect">
            <a:avLst/>
          </a:prstGeom>
        </p:spPr>
      </p:pic>
      <p:sp>
        <p:nvSpPr>
          <p:cNvPr id="5" name="Arrow: Left 4">
            <a:extLst>
              <a:ext uri="{FF2B5EF4-FFF2-40B4-BE49-F238E27FC236}">
                <a16:creationId xmlns:a16="http://schemas.microsoft.com/office/drawing/2014/main" id="{7F15A098-EC41-E061-7800-0D2C1452E778}"/>
              </a:ext>
            </a:extLst>
          </p:cNvPr>
          <p:cNvSpPr/>
          <p:nvPr/>
        </p:nvSpPr>
        <p:spPr>
          <a:xfrm rot="20208777">
            <a:off x="8889955" y="2763641"/>
            <a:ext cx="1059907" cy="534527"/>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4286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16D605-89C7-4D31-BA6A-071BDAD4EE3F}"/>
              </a:ext>
            </a:extLst>
          </p:cNvPr>
          <p:cNvPicPr>
            <a:picLocks noChangeAspect="1"/>
          </p:cNvPicPr>
          <p:nvPr/>
        </p:nvPicPr>
        <p:blipFill>
          <a:blip r:embed="rId2"/>
          <a:stretch>
            <a:fillRect/>
          </a:stretch>
        </p:blipFill>
        <p:spPr>
          <a:xfrm>
            <a:off x="4646118" y="1270000"/>
            <a:ext cx="69726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Navigation Controls</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p:txBody>
          <a:bodyPr>
            <a:normAutofit lnSpcReduction="10000"/>
          </a:bodyPr>
          <a:lstStyle/>
          <a:p>
            <a:r>
              <a:rPr lang="en-US" dirty="0"/>
              <a:t>The Navigation buttons are how the cybersecurity professionals </a:t>
            </a:r>
            <a:r>
              <a:rPr lang="en-US" sz="2400" b="1" dirty="0">
                <a:solidFill>
                  <a:schemeClr val="accent2"/>
                </a:solidFill>
              </a:rPr>
              <a:t>navigate up and down numerically through CCIs. </a:t>
            </a:r>
          </a:p>
          <a:p>
            <a:endParaRPr lang="en-US" sz="2400" b="1" dirty="0">
              <a:solidFill>
                <a:schemeClr val="accent2"/>
              </a:solidFill>
            </a:endParaRPr>
          </a:p>
          <a:p>
            <a:pPr marL="0" indent="0">
              <a:buNone/>
            </a:pPr>
            <a:endParaRPr lang="en-US" sz="2400" b="1" dirty="0">
              <a:solidFill>
                <a:schemeClr val="accent2"/>
              </a:solidFill>
            </a:endParaRPr>
          </a:p>
          <a:p>
            <a:pPr marL="0" indent="0">
              <a:buNone/>
            </a:pPr>
            <a:endParaRPr lang="en-US" sz="2400" b="1" dirty="0">
              <a:solidFill>
                <a:schemeClr val="accent2"/>
              </a:solidFill>
            </a:endParaRPr>
          </a:p>
          <a:p>
            <a:r>
              <a:rPr lang="en-US" sz="1200" i="1" dirty="0">
                <a:solidFill>
                  <a:schemeClr val="accent2"/>
                </a:solidFill>
              </a:rPr>
              <a:t>Note: When switching between navigating up to down or down to up, it may be necessary to click twice to begin navigating in the desired direction.</a:t>
            </a:r>
          </a:p>
          <a:p>
            <a:pPr marL="0" indent="0">
              <a:buNone/>
            </a:pPr>
            <a:endParaRPr lang="en-US" sz="2200" b="1" dirty="0">
              <a:solidFill>
                <a:schemeClr val="accent5"/>
              </a:solidFill>
            </a:endParaRPr>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728047">
            <a:off x="9080795" y="396365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10677797" y="3702543"/>
            <a:ext cx="738948"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10677797" y="4577145"/>
            <a:ext cx="738948"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5BE68EF2-2B3D-9F5E-100A-201ECABDD5FD}"/>
              </a:ext>
            </a:extLst>
          </p:cNvPr>
          <p:cNvSpPr/>
          <p:nvPr/>
        </p:nvSpPr>
        <p:spPr>
          <a:xfrm rot="1887299">
            <a:off x="9161966" y="302521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1433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7C3FB6-DC1D-3908-C8DA-044734E51A3F}"/>
              </a:ext>
            </a:extLst>
          </p:cNvPr>
          <p:cNvPicPr>
            <a:picLocks noChangeAspect="1"/>
          </p:cNvPicPr>
          <p:nvPr/>
        </p:nvPicPr>
        <p:blipFill>
          <a:blip r:embed="rId3"/>
          <a:stretch>
            <a:fillRect/>
          </a:stretch>
        </p:blipFill>
        <p:spPr>
          <a:xfrm>
            <a:off x="4554708" y="1487104"/>
            <a:ext cx="69599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Clear form button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511443" y="1777667"/>
            <a:ext cx="4184035" cy="3593229"/>
          </a:xfrm>
        </p:spPr>
        <p:txBody>
          <a:bodyPr>
            <a:normAutofit/>
          </a:bodyPr>
          <a:lstStyle/>
          <a:p>
            <a:r>
              <a:rPr lang="en-US" sz="2400" b="1" dirty="0">
                <a:solidFill>
                  <a:schemeClr val="accent2"/>
                </a:solidFill>
                <a:latin typeface="Arial" panose="020B0604020202020204" pitchFamily="34" charset="0"/>
                <a:cs typeface="Arial" panose="020B0604020202020204" pitchFamily="34" charset="0"/>
              </a:rPr>
              <a:t>The Clear form button will clear the Interface.</a:t>
            </a:r>
          </a:p>
          <a:p>
            <a:endParaRPr lang="en-US" sz="2400" b="1" dirty="0">
              <a:solidFill>
                <a:schemeClr val="accent2"/>
              </a:solidFill>
              <a:latin typeface="Arial" panose="020B0604020202020204" pitchFamily="34" charset="0"/>
              <a:cs typeface="Arial" panose="020B0604020202020204" pitchFamily="34" charset="0"/>
            </a:endParaRPr>
          </a:p>
          <a:p>
            <a:pPr marL="0" indent="0">
              <a:buNone/>
            </a:pPr>
            <a:endParaRPr lang="en-US" sz="2400" b="1" dirty="0">
              <a:solidFill>
                <a:schemeClr val="accent2"/>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The Clear Form button does not delete any submitted security controls / assessment procedures or TRE data. It only clears the interface.</a:t>
            </a:r>
            <a:endParaRPr lang="en-US" sz="1400" dirty="0">
              <a:solidFill>
                <a:schemeClr val="tx1"/>
              </a:solidFill>
              <a:latin typeface="Arial" panose="020B0604020202020204" pitchFamily="34" charset="0"/>
              <a:cs typeface="Arial" panose="020B0604020202020204" pitchFamily="34" charset="0"/>
            </a:endParaRPr>
          </a:p>
          <a:p>
            <a:endParaRPr lang="en-US" sz="2400" b="1" dirty="0">
              <a:solidFill>
                <a:schemeClr val="accent2"/>
              </a:solidFill>
            </a:endParaRPr>
          </a:p>
          <a:p>
            <a:pPr marL="0" indent="0">
              <a:buNone/>
            </a:pPr>
            <a:endParaRPr lang="en-US" dirty="0"/>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382352">
            <a:off x="8907467" y="544782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10438383" y="6083166"/>
            <a:ext cx="1076283" cy="4104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001528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F0A83-3151-B720-5953-813302B4A67E}"/>
              </a:ext>
            </a:extLst>
          </p:cNvPr>
          <p:cNvSpPr>
            <a:spLocks noGrp="1"/>
          </p:cNvSpPr>
          <p:nvPr>
            <p:ph type="title"/>
          </p:nvPr>
        </p:nvSpPr>
        <p:spPr>
          <a:xfrm>
            <a:off x="365759" y="243840"/>
            <a:ext cx="9201752" cy="1320800"/>
          </a:xfrm>
        </p:spPr>
        <p:txBody>
          <a:bodyPr/>
          <a:lstStyle/>
          <a:p>
            <a:r>
              <a:rPr lang="en-US" dirty="0"/>
              <a:t>What is The Guided RMF Assessment Tool?</a:t>
            </a:r>
          </a:p>
        </p:txBody>
      </p:sp>
      <p:sp>
        <p:nvSpPr>
          <p:cNvPr id="3" name="Content Placeholder 2">
            <a:extLst>
              <a:ext uri="{FF2B5EF4-FFF2-40B4-BE49-F238E27FC236}">
                <a16:creationId xmlns:a16="http://schemas.microsoft.com/office/drawing/2014/main" id="{765A1711-3F32-D663-D8F5-FE9FB019C0A3}"/>
              </a:ext>
            </a:extLst>
          </p:cNvPr>
          <p:cNvSpPr>
            <a:spLocks noGrp="1"/>
          </p:cNvSpPr>
          <p:nvPr>
            <p:ph idx="1"/>
          </p:nvPr>
        </p:nvSpPr>
        <p:spPr>
          <a:xfrm>
            <a:off x="365759" y="1068402"/>
            <a:ext cx="9538635" cy="5895475"/>
          </a:xfrm>
        </p:spPr>
        <p:txBody>
          <a:bodyPr>
            <a:normAutofit lnSpcReduction="10000"/>
          </a:bodyPr>
          <a:lstStyle/>
          <a:p>
            <a:r>
              <a:rPr lang="en-US" sz="1600" dirty="0"/>
              <a:t>The Guided RMF Assessment Tool is an automation tool created to speed up the process of addressing NIST 800-53 RMF security controls / assessment procedures and policy generator.</a:t>
            </a:r>
          </a:p>
          <a:p>
            <a:r>
              <a:rPr lang="en-US" sz="1600" dirty="0"/>
              <a:t>The tool allows cybersecurity professionals to upload their organization’s security controls via the Test Results Export (TRE) document downloaded from eMASS.</a:t>
            </a:r>
          </a:p>
          <a:p>
            <a:r>
              <a:rPr lang="en-US" sz="1600" dirty="0"/>
              <a:t>The Guided RMF Assessment tool provides suggestions on how to answer each security control. Cybersecurity professionals are presented with the suggestion and can either alter it to fit their organization or submit the suggested response with an artifact location that demonstrates the statement made in the response is accurate. </a:t>
            </a:r>
          </a:p>
          <a:p>
            <a:r>
              <a:rPr lang="en-US" sz="1600" dirty="0"/>
              <a:t>The Guided RMF Assessment tool speeds up and creates standardization because cybersecurity professionals can place all their artifacts in one central location, provide that location to the interface, then quickly run through security controls and assessment procedures by reading the suggested responses and tweaking it to reflect their organization if needed or leaving it as is, then, hitting submit, followed by the down arrow on the interface to continue to the next control. </a:t>
            </a:r>
          </a:p>
          <a:p>
            <a:r>
              <a:rPr lang="en-US" sz="1600" dirty="0"/>
              <a:t>The Guided RMF Assessment Tool not only provides suggestions on how to answer a security control but also recommends the types of artifacts that would be used to answer a security control or assessment procedure. There is also a feature to quickly search for the latest information including what STIGs are applicable to a specific security control or assessment procedure. </a:t>
            </a:r>
          </a:p>
          <a:p>
            <a:r>
              <a:rPr lang="en-US" sz="1600" dirty="0"/>
              <a:t>Once Cybersecurity professionals finish addressing security controls the exported file can be directly imported into eMASS to answer security controls and assessment procedures in bulk, saving time and increasing productivity while also reducing common human errors.</a:t>
            </a:r>
          </a:p>
        </p:txBody>
      </p:sp>
    </p:spTree>
    <p:extLst>
      <p:ext uri="{BB962C8B-B14F-4D97-AF65-F5344CB8AC3E}">
        <p14:creationId xmlns:p14="http://schemas.microsoft.com/office/powerpoint/2010/main" val="3415779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FCD11F-89D4-66AE-8F3B-54558E0487A5}"/>
              </a:ext>
            </a:extLst>
          </p:cNvPr>
          <p:cNvPicPr>
            <a:picLocks noChangeAspect="1"/>
          </p:cNvPicPr>
          <p:nvPr/>
        </p:nvPicPr>
        <p:blipFill>
          <a:blip r:embed="rId2"/>
          <a:stretch>
            <a:fillRect/>
          </a:stretch>
        </p:blipFill>
        <p:spPr>
          <a:xfrm>
            <a:off x="4621635" y="1448925"/>
            <a:ext cx="6979009"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Submit Button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677335" y="1549667"/>
            <a:ext cx="3943382" cy="4491694"/>
          </a:xfrm>
        </p:spPr>
        <p:txBody>
          <a:bodyPr>
            <a:normAutofit/>
          </a:bodyPr>
          <a:lstStyle/>
          <a:p>
            <a:r>
              <a:rPr lang="en-US" dirty="0"/>
              <a:t>The submit button submits the security control / assessment procedure.</a:t>
            </a:r>
          </a:p>
          <a:p>
            <a:r>
              <a:rPr lang="en-US" dirty="0"/>
              <a:t>The record is validated before being submitted to ensure all required fields have been completed. </a:t>
            </a:r>
            <a:r>
              <a:rPr lang="en-US" b="1" dirty="0">
                <a:solidFill>
                  <a:schemeClr val="accent5"/>
                </a:solidFill>
              </a:rPr>
              <a:t>If required fields are left blank they will turn red, </a:t>
            </a:r>
            <a:r>
              <a:rPr lang="en-US" dirty="0"/>
              <a:t>an error message will be displayed, and the security control will not be submitted. </a:t>
            </a:r>
          </a:p>
          <a:p>
            <a:r>
              <a:rPr lang="en-US" sz="2400" b="1" dirty="0">
                <a:solidFill>
                  <a:schemeClr val="accent2"/>
                </a:solidFill>
              </a:rPr>
              <a:t>To submit a record all required fields must be completed.</a:t>
            </a:r>
          </a:p>
          <a:p>
            <a:pPr marL="0" indent="0">
              <a:buNone/>
            </a:pPr>
            <a:endParaRPr lang="en-US" dirty="0"/>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265617">
            <a:off x="8978624" y="502596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8514433" y="4199680"/>
            <a:ext cx="2513342" cy="6069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10648364" y="5453774"/>
            <a:ext cx="738948"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5BE68EF2-2B3D-9F5E-100A-201ECABDD5FD}"/>
              </a:ext>
            </a:extLst>
          </p:cNvPr>
          <p:cNvSpPr/>
          <p:nvPr/>
        </p:nvSpPr>
        <p:spPr>
          <a:xfrm rot="2047856">
            <a:off x="7149083" y="352251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9902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AFE2AA6-3B96-D1F9-BB16-1CCF3CF16BD0}"/>
              </a:ext>
            </a:extLst>
          </p:cNvPr>
          <p:cNvPicPr>
            <a:picLocks noChangeAspect="1"/>
          </p:cNvPicPr>
          <p:nvPr/>
        </p:nvPicPr>
        <p:blipFill>
          <a:blip r:embed="rId2"/>
          <a:stretch>
            <a:fillRect/>
          </a:stretch>
        </p:blipFill>
        <p:spPr>
          <a:xfrm>
            <a:off x="4697213" y="1513140"/>
            <a:ext cx="6959958" cy="5067560"/>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Submit Button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513178" y="1460034"/>
            <a:ext cx="4184035" cy="5311036"/>
          </a:xfrm>
        </p:spPr>
        <p:txBody>
          <a:bodyPr>
            <a:normAutofit fontScale="92500"/>
          </a:bodyPr>
          <a:lstStyle/>
          <a:p>
            <a:r>
              <a:rPr lang="en-US" dirty="0"/>
              <a:t>Click the submit button to submit a security control / assessment procedure once you have completed all required fields. </a:t>
            </a:r>
          </a:p>
          <a:p>
            <a:r>
              <a:rPr lang="en-US" dirty="0"/>
              <a:t>Its highly recommended to keep your artifacts in a central location for easy updating of artifacts and so you only have to provide the location to your artifacts once.</a:t>
            </a:r>
          </a:p>
          <a:p>
            <a:r>
              <a:rPr lang="en-US" sz="2400" b="1" dirty="0">
                <a:solidFill>
                  <a:schemeClr val="accent2"/>
                </a:solidFill>
              </a:rPr>
              <a:t>Once you have submitted the record use the navigation arrow to continue to the next record</a:t>
            </a:r>
          </a:p>
          <a:p>
            <a:r>
              <a:rPr lang="en-US" sz="1700" dirty="0"/>
              <a:t>If the control has previously been addressed the new entry will overwrite the previous entry of the same control, preventing duplicate entries. </a:t>
            </a:r>
          </a:p>
          <a:p>
            <a:endParaRPr lang="en-US" sz="2400" b="1" dirty="0">
              <a:solidFill>
                <a:schemeClr val="accent2"/>
              </a:solidFill>
            </a:endParaRPr>
          </a:p>
          <a:p>
            <a:pPr marL="0" indent="0">
              <a:buNone/>
            </a:pPr>
            <a:endParaRPr lang="en-US" dirty="0"/>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20576006">
            <a:off x="8958789" y="5861237"/>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6733572" y="4453420"/>
            <a:ext cx="3813179" cy="6069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10597519" y="5518513"/>
            <a:ext cx="969163"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5BE68EF2-2B3D-9F5E-100A-201ECABDD5FD}"/>
              </a:ext>
            </a:extLst>
          </p:cNvPr>
          <p:cNvSpPr/>
          <p:nvPr/>
        </p:nvSpPr>
        <p:spPr>
          <a:xfrm rot="2464111">
            <a:off x="5741005" y="3618535"/>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401D01FC-1A69-41C5-9F98-325707FB4771}"/>
              </a:ext>
            </a:extLst>
          </p:cNvPr>
          <p:cNvSpPr/>
          <p:nvPr/>
        </p:nvSpPr>
        <p:spPr>
          <a:xfrm>
            <a:off x="10597518" y="4785099"/>
            <a:ext cx="969163"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1A645D03-4259-0B9B-2D32-4DE3E2A361D4}"/>
              </a:ext>
            </a:extLst>
          </p:cNvPr>
          <p:cNvSpPr/>
          <p:nvPr/>
        </p:nvSpPr>
        <p:spPr>
          <a:xfrm rot="17859736">
            <a:off x="10967034" y="3896227"/>
            <a:ext cx="1289785" cy="597953"/>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3227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FC7642-D788-D305-4E9D-552182786AB3}"/>
              </a:ext>
            </a:extLst>
          </p:cNvPr>
          <p:cNvPicPr>
            <a:picLocks noChangeAspect="1"/>
          </p:cNvPicPr>
          <p:nvPr/>
        </p:nvPicPr>
        <p:blipFill>
          <a:blip r:embed="rId2"/>
          <a:stretch>
            <a:fillRect/>
          </a:stretch>
        </p:blipFill>
        <p:spPr>
          <a:xfrm>
            <a:off x="4428585" y="1696361"/>
            <a:ext cx="6972658" cy="5073911"/>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Export To Desktop Button</a:t>
            </a:r>
            <a:br>
              <a:rPr lang="en-US" dirty="0"/>
            </a:br>
            <a:r>
              <a:rPr lang="en-US" dirty="0"/>
              <a:t>Success!</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221381" y="1813257"/>
            <a:ext cx="4301481" cy="4927600"/>
          </a:xfrm>
        </p:spPr>
        <p:txBody>
          <a:bodyPr>
            <a:normAutofit lnSpcReduction="10000"/>
          </a:bodyPr>
          <a:lstStyle/>
          <a:p>
            <a:r>
              <a:rPr lang="en-US" dirty="0">
                <a:solidFill>
                  <a:schemeClr val="tx1"/>
                </a:solidFill>
              </a:rPr>
              <a:t>Once you have Addressed the security controls click the “Export To Desktop” button to preform 2 actions</a:t>
            </a:r>
          </a:p>
          <a:p>
            <a:pPr>
              <a:buFont typeface="+mj-lt"/>
              <a:buAutoNum type="arabicPeriod"/>
            </a:pPr>
            <a:r>
              <a:rPr lang="en-US" dirty="0">
                <a:solidFill>
                  <a:schemeClr val="tx1"/>
                </a:solidFill>
              </a:rPr>
              <a:t>A TRE document that can be uploaded directly to eMASS will be saved to the desktop. The TRE document created has already done the work of combining your response with the location to your demonstrating artifact automatically.</a:t>
            </a:r>
          </a:p>
          <a:p>
            <a:pPr>
              <a:buFont typeface="+mj-lt"/>
              <a:buAutoNum type="arabicPeriod"/>
            </a:pPr>
            <a:r>
              <a:rPr lang="en-US" dirty="0">
                <a:solidFill>
                  <a:schemeClr val="tx1"/>
                </a:solidFill>
              </a:rPr>
              <a:t>A PDF of all completed security controls will be saved to your desktop. You may want to use this created document as an artifact or use it as an appendix to other organizational documents.</a:t>
            </a:r>
            <a:endParaRPr lang="en-US" sz="2400" b="1" dirty="0">
              <a:solidFill>
                <a:schemeClr val="accent2"/>
              </a:solidFill>
            </a:endParaRPr>
          </a:p>
          <a:p>
            <a:pPr marL="0" indent="0">
              <a:buNone/>
            </a:pPr>
            <a:endParaRPr lang="en-US" dirty="0"/>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20149957">
            <a:off x="6421299" y="5005290"/>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4319656" y="2871861"/>
            <a:ext cx="1312023" cy="4999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7965735" y="4233316"/>
            <a:ext cx="2800952" cy="11550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1A645D03-4259-0B9B-2D32-4DE3E2A361D4}"/>
              </a:ext>
            </a:extLst>
          </p:cNvPr>
          <p:cNvSpPr/>
          <p:nvPr/>
        </p:nvSpPr>
        <p:spPr>
          <a:xfrm rot="20642816">
            <a:off x="5689016" y="2608105"/>
            <a:ext cx="1289785" cy="597953"/>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4969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8AD7E1-44D2-08AC-0AC1-05E76C3946FD}"/>
              </a:ext>
            </a:extLst>
          </p:cNvPr>
          <p:cNvPicPr>
            <a:picLocks noChangeAspect="1"/>
          </p:cNvPicPr>
          <p:nvPr/>
        </p:nvPicPr>
        <p:blipFill>
          <a:blip r:embed="rId2"/>
          <a:stretch>
            <a:fillRect/>
          </a:stretch>
        </p:blipFill>
        <p:spPr>
          <a:xfrm>
            <a:off x="4753034" y="1556287"/>
            <a:ext cx="6998060" cy="5092962"/>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The Interface: Export To Desktop Button</a:t>
            </a:r>
            <a:br>
              <a:rPr lang="en-US" dirty="0"/>
            </a:br>
            <a:r>
              <a:rPr lang="en-US" dirty="0"/>
              <a:t>Failure!</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a:xfrm>
            <a:off x="440906" y="2516835"/>
            <a:ext cx="4184035" cy="3999467"/>
          </a:xfrm>
        </p:spPr>
        <p:txBody>
          <a:bodyPr>
            <a:normAutofit/>
          </a:bodyPr>
          <a:lstStyle/>
          <a:p>
            <a:r>
              <a:rPr lang="en-US" dirty="0">
                <a:solidFill>
                  <a:schemeClr val="tx1"/>
                </a:solidFill>
              </a:rPr>
              <a:t>If there is no eMASS TRE Data Imported, then an error message will be presented because there is nothing to export.</a:t>
            </a:r>
            <a:endParaRPr lang="en-US" sz="1400" dirty="0">
              <a:solidFill>
                <a:schemeClr val="tx1"/>
              </a:solidFill>
            </a:endParaRPr>
          </a:p>
          <a:p>
            <a:endParaRPr lang="en-US" sz="2400" b="1" dirty="0">
              <a:solidFill>
                <a:schemeClr val="accent2"/>
              </a:solidFill>
            </a:endParaRPr>
          </a:p>
          <a:p>
            <a:r>
              <a:rPr lang="en-US" sz="2400" b="1" dirty="0">
                <a:solidFill>
                  <a:schemeClr val="accent2"/>
                </a:solidFill>
              </a:rPr>
              <a:t>Error checking is built in everywhere to guide you through every step.</a:t>
            </a:r>
          </a:p>
          <a:p>
            <a:pPr marL="0" indent="0">
              <a:buNone/>
            </a:pPr>
            <a:endParaRPr lang="en-US" dirty="0"/>
          </a:p>
          <a:p>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1666770">
            <a:off x="7095628" y="3595811"/>
            <a:ext cx="158496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4765129" y="2752948"/>
            <a:ext cx="1312023" cy="4999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3225B4C-4A83-2184-1F48-2F65F7AD6C9B}"/>
              </a:ext>
            </a:extLst>
          </p:cNvPr>
          <p:cNvSpPr/>
          <p:nvPr/>
        </p:nvSpPr>
        <p:spPr>
          <a:xfrm>
            <a:off x="8522024" y="4235115"/>
            <a:ext cx="2595155" cy="7406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1A645D03-4259-0B9B-2D32-4DE3E2A361D4}"/>
              </a:ext>
            </a:extLst>
          </p:cNvPr>
          <p:cNvSpPr/>
          <p:nvPr/>
        </p:nvSpPr>
        <p:spPr>
          <a:xfrm rot="20642816">
            <a:off x="6114790" y="2506926"/>
            <a:ext cx="1289785" cy="597953"/>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4613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a:xfrm>
            <a:off x="677334" y="609600"/>
            <a:ext cx="9015306" cy="1320800"/>
          </a:xfrm>
        </p:spPr>
        <p:txBody>
          <a:bodyPr/>
          <a:lstStyle/>
          <a:p>
            <a:r>
              <a:rPr lang="en-US" dirty="0"/>
              <a:t>Exporting SUCCESS! Right To Your Desktop</a:t>
            </a:r>
          </a:p>
        </p:txBody>
      </p:sp>
      <p:sp>
        <p:nvSpPr>
          <p:cNvPr id="3" name="Content Placeholder 2">
            <a:extLst>
              <a:ext uri="{FF2B5EF4-FFF2-40B4-BE49-F238E27FC236}">
                <a16:creationId xmlns:a16="http://schemas.microsoft.com/office/drawing/2014/main" id="{9E4CEF8C-0091-8866-5599-4DB2246B3892}"/>
              </a:ext>
            </a:extLst>
          </p:cNvPr>
          <p:cNvSpPr>
            <a:spLocks noGrp="1"/>
          </p:cNvSpPr>
          <p:nvPr>
            <p:ph sz="half" idx="1"/>
          </p:nvPr>
        </p:nvSpPr>
        <p:spPr>
          <a:xfrm>
            <a:off x="504614" y="1561149"/>
            <a:ext cx="4336893" cy="4801150"/>
          </a:xfrm>
        </p:spPr>
        <p:txBody>
          <a:bodyPr/>
          <a:lstStyle/>
          <a:p>
            <a:r>
              <a:rPr lang="en-US" dirty="0"/>
              <a:t>The TRE document you have created </a:t>
            </a:r>
            <a:r>
              <a:rPr lang="en-US" sz="2400" b="1" dirty="0">
                <a:solidFill>
                  <a:schemeClr val="accent2"/>
                </a:solidFill>
              </a:rPr>
              <a:t>on your desktop </a:t>
            </a:r>
            <a:r>
              <a:rPr lang="en-US" dirty="0"/>
              <a:t>can be directly uploaded to eMASS. And a PDF copy of all the controls you addressed is also saved to the desktop for your record.</a:t>
            </a:r>
          </a:p>
          <a:p>
            <a:r>
              <a:rPr lang="en-US" dirty="0"/>
              <a:t>The additional PDF document can be used as a timestamped </a:t>
            </a:r>
            <a:r>
              <a:rPr lang="en-US" sz="2400" b="1" dirty="0">
                <a:solidFill>
                  <a:schemeClr val="accent2"/>
                </a:solidFill>
              </a:rPr>
              <a:t>auditable record</a:t>
            </a:r>
            <a:r>
              <a:rPr lang="en-US" sz="2000" b="1" dirty="0"/>
              <a:t> </a:t>
            </a:r>
            <a:r>
              <a:rPr lang="en-US" dirty="0"/>
              <a:t>demonstrating security control reviews are preformed by the organization and is much easier and faster to audit than eMASS itself.</a:t>
            </a:r>
          </a:p>
          <a:p>
            <a:endParaRPr lang="en-US" dirty="0"/>
          </a:p>
          <a:p>
            <a:endParaRPr lang="en-US" dirty="0"/>
          </a:p>
          <a:p>
            <a:endParaRPr lang="en-US" dirty="0"/>
          </a:p>
          <a:p>
            <a:endParaRPr lang="en-US" dirty="0"/>
          </a:p>
          <a:p>
            <a:endParaRPr lang="en-US" dirty="0"/>
          </a:p>
          <a:p>
            <a:endParaRPr lang="en-US" dirty="0"/>
          </a:p>
          <a:p>
            <a:pPr marL="0" indent="0">
              <a:buNone/>
            </a:pPr>
            <a:endParaRPr lang="en-US" dirty="0"/>
          </a:p>
          <a:p>
            <a:endParaRPr lang="en-US" dirty="0"/>
          </a:p>
        </p:txBody>
      </p:sp>
      <p:pic>
        <p:nvPicPr>
          <p:cNvPr id="5" name="Picture 4">
            <a:extLst>
              <a:ext uri="{FF2B5EF4-FFF2-40B4-BE49-F238E27FC236}">
                <a16:creationId xmlns:a16="http://schemas.microsoft.com/office/drawing/2014/main" id="{06485D08-DEC9-816D-6B05-9F05D1840954}"/>
              </a:ext>
            </a:extLst>
          </p:cNvPr>
          <p:cNvPicPr>
            <a:picLocks noChangeAspect="1"/>
          </p:cNvPicPr>
          <p:nvPr/>
        </p:nvPicPr>
        <p:blipFill>
          <a:blip r:embed="rId2"/>
          <a:stretch>
            <a:fillRect/>
          </a:stretch>
        </p:blipFill>
        <p:spPr>
          <a:xfrm>
            <a:off x="1844341" y="5690086"/>
            <a:ext cx="1657435" cy="971600"/>
          </a:xfrm>
          <a:prstGeom prst="rect">
            <a:avLst/>
          </a:prstGeom>
        </p:spPr>
      </p:pic>
      <p:sp>
        <p:nvSpPr>
          <p:cNvPr id="7" name="Arrow: Left 6">
            <a:extLst>
              <a:ext uri="{FF2B5EF4-FFF2-40B4-BE49-F238E27FC236}">
                <a16:creationId xmlns:a16="http://schemas.microsoft.com/office/drawing/2014/main" id="{5CD3F912-BDC6-A08E-6298-D7F895B3D34C}"/>
              </a:ext>
            </a:extLst>
          </p:cNvPr>
          <p:cNvSpPr/>
          <p:nvPr/>
        </p:nvSpPr>
        <p:spPr>
          <a:xfrm rot="20642816">
            <a:off x="3560297" y="5277153"/>
            <a:ext cx="1289785" cy="597953"/>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45DE58-0EFE-15EC-40B2-78591B89131C}"/>
              </a:ext>
            </a:extLst>
          </p:cNvPr>
          <p:cNvSpPr/>
          <p:nvPr/>
        </p:nvSpPr>
        <p:spPr>
          <a:xfrm>
            <a:off x="1657841" y="5477945"/>
            <a:ext cx="2030437" cy="13381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6E3FBEB-EC1F-1D51-4DA3-FE85D9A538BB}"/>
              </a:ext>
            </a:extLst>
          </p:cNvPr>
          <p:cNvPicPr>
            <a:picLocks noChangeAspect="1"/>
          </p:cNvPicPr>
          <p:nvPr/>
        </p:nvPicPr>
        <p:blipFill>
          <a:blip r:embed="rId3"/>
          <a:stretch>
            <a:fillRect/>
          </a:stretch>
        </p:blipFill>
        <p:spPr>
          <a:xfrm>
            <a:off x="4975668" y="1424768"/>
            <a:ext cx="6972658" cy="5073911"/>
          </a:xfrm>
          <a:prstGeom prst="rect">
            <a:avLst/>
          </a:prstGeom>
        </p:spPr>
      </p:pic>
    </p:spTree>
    <p:extLst>
      <p:ext uri="{BB962C8B-B14F-4D97-AF65-F5344CB8AC3E}">
        <p14:creationId xmlns:p14="http://schemas.microsoft.com/office/powerpoint/2010/main" val="761039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607088-A904-EA25-80D8-278E24192A27}"/>
              </a:ext>
            </a:extLst>
          </p:cNvPr>
          <p:cNvPicPr>
            <a:picLocks noChangeAspect="1"/>
          </p:cNvPicPr>
          <p:nvPr/>
        </p:nvPicPr>
        <p:blipFill>
          <a:blip r:embed="rId2"/>
          <a:stretch>
            <a:fillRect/>
          </a:stretch>
        </p:blipFill>
        <p:spPr>
          <a:xfrm>
            <a:off x="5014227" y="1270000"/>
            <a:ext cx="6972658" cy="5086611"/>
          </a:xfrm>
          <a:prstGeom prst="rect">
            <a:avLst/>
          </a:prstGeom>
        </p:spPr>
      </p:pic>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p:txBody>
          <a:bodyPr/>
          <a:lstStyle/>
          <a:p>
            <a:r>
              <a:rPr lang="en-US" dirty="0"/>
              <a:t>Policy Generator</a:t>
            </a:r>
          </a:p>
        </p:txBody>
      </p:sp>
      <p:sp>
        <p:nvSpPr>
          <p:cNvPr id="3" name="Content Placeholder 2">
            <a:extLst>
              <a:ext uri="{FF2B5EF4-FFF2-40B4-BE49-F238E27FC236}">
                <a16:creationId xmlns:a16="http://schemas.microsoft.com/office/drawing/2014/main" id="{9E4CEF8C-0091-8866-5599-4DB2246B3892}"/>
              </a:ext>
            </a:extLst>
          </p:cNvPr>
          <p:cNvSpPr>
            <a:spLocks noGrp="1"/>
          </p:cNvSpPr>
          <p:nvPr>
            <p:ph sz="half" idx="1"/>
          </p:nvPr>
        </p:nvSpPr>
        <p:spPr>
          <a:xfrm>
            <a:off x="504614" y="1561149"/>
            <a:ext cx="4336893" cy="4801150"/>
          </a:xfrm>
        </p:spPr>
        <p:txBody>
          <a:bodyPr>
            <a:normAutofit fontScale="92500" lnSpcReduction="10000"/>
          </a:bodyPr>
          <a:lstStyle/>
          <a:p>
            <a:r>
              <a:rPr lang="en-US" dirty="0"/>
              <a:t>After you have imported a TRE document and addressed security controls / assessment procedures you can leverage that work to generate a policy document in seconds.</a:t>
            </a:r>
          </a:p>
          <a:p>
            <a:r>
              <a:rPr lang="en-US" dirty="0"/>
              <a:t>You can choose a specific policy to Generate or you can create a policy with all the families with the All-In-One-Policy. Any erroneous entries will generate an All-In-One-Policy.</a:t>
            </a:r>
          </a:p>
          <a:p>
            <a:r>
              <a:rPr lang="en-US" dirty="0"/>
              <a:t>If the generated policy is not the desired policy, first generate an All-In-One-Policy</a:t>
            </a:r>
            <a:r>
              <a:rPr lang="en-US"/>
              <a:t>, and </a:t>
            </a:r>
            <a:r>
              <a:rPr lang="en-US" dirty="0"/>
              <a:t>then generate the policy you would prefer, this is because generating an All-In-One-Policy clears any filters on the eMASS TRE Imported into The Guided RMF Assessment Tool.</a:t>
            </a:r>
          </a:p>
          <a:p>
            <a:endParaRPr lang="en-US" dirty="0"/>
          </a:p>
          <a:p>
            <a:endParaRPr lang="en-US" dirty="0"/>
          </a:p>
          <a:p>
            <a:endParaRPr lang="en-US" dirty="0"/>
          </a:p>
          <a:p>
            <a:endParaRPr lang="en-US" dirty="0"/>
          </a:p>
          <a:p>
            <a:endParaRPr lang="en-US" dirty="0"/>
          </a:p>
          <a:p>
            <a:pPr marL="0" indent="0">
              <a:buNone/>
            </a:pPr>
            <a:endParaRPr lang="en-US" dirty="0"/>
          </a:p>
          <a:p>
            <a:endParaRPr lang="en-US" dirty="0"/>
          </a:p>
        </p:txBody>
      </p:sp>
      <p:sp>
        <p:nvSpPr>
          <p:cNvPr id="7" name="Arrow: Left 6">
            <a:extLst>
              <a:ext uri="{FF2B5EF4-FFF2-40B4-BE49-F238E27FC236}">
                <a16:creationId xmlns:a16="http://schemas.microsoft.com/office/drawing/2014/main" id="{5CD3F912-BDC6-A08E-6298-D7F895B3D34C}"/>
              </a:ext>
            </a:extLst>
          </p:cNvPr>
          <p:cNvSpPr/>
          <p:nvPr/>
        </p:nvSpPr>
        <p:spPr>
          <a:xfrm rot="20642816">
            <a:off x="6254937" y="3734545"/>
            <a:ext cx="1289785" cy="597953"/>
          </a:xfrm>
          <a:prstGeom prst="lef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45DE58-0EFE-15EC-40B2-78591B89131C}"/>
              </a:ext>
            </a:extLst>
          </p:cNvPr>
          <p:cNvSpPr/>
          <p:nvPr/>
        </p:nvSpPr>
        <p:spPr>
          <a:xfrm>
            <a:off x="5014227" y="4033521"/>
            <a:ext cx="1264653" cy="6339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9600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a:xfrm>
            <a:off x="677334" y="609600"/>
            <a:ext cx="8596668" cy="709061"/>
          </a:xfrm>
        </p:spPr>
        <p:txBody>
          <a:bodyPr/>
          <a:lstStyle/>
          <a:p>
            <a:r>
              <a:rPr lang="en-US" dirty="0"/>
              <a:t>Policy Generator</a:t>
            </a:r>
          </a:p>
        </p:txBody>
      </p:sp>
      <p:sp>
        <p:nvSpPr>
          <p:cNvPr id="3" name="Content Placeholder 2">
            <a:extLst>
              <a:ext uri="{FF2B5EF4-FFF2-40B4-BE49-F238E27FC236}">
                <a16:creationId xmlns:a16="http://schemas.microsoft.com/office/drawing/2014/main" id="{9E4CEF8C-0091-8866-5599-4DB2246B3892}"/>
              </a:ext>
            </a:extLst>
          </p:cNvPr>
          <p:cNvSpPr>
            <a:spLocks noGrp="1"/>
          </p:cNvSpPr>
          <p:nvPr>
            <p:ph sz="half" idx="1"/>
          </p:nvPr>
        </p:nvSpPr>
        <p:spPr>
          <a:xfrm>
            <a:off x="38501" y="1880527"/>
            <a:ext cx="4581625" cy="4977473"/>
          </a:xfrm>
        </p:spPr>
        <p:txBody>
          <a:bodyPr>
            <a:normAutofit/>
          </a:bodyPr>
          <a:lstStyle/>
          <a:p>
            <a:r>
              <a:rPr lang="en-US" dirty="0"/>
              <a:t>The policy generator tool will create and open a word document, then start generating the policy.</a:t>
            </a:r>
          </a:p>
          <a:p>
            <a:r>
              <a:rPr lang="en-US" dirty="0"/>
              <a:t>The policy generated provides </a:t>
            </a:r>
          </a:p>
          <a:p>
            <a:pPr lvl="1"/>
            <a:r>
              <a:rPr lang="en-US" dirty="0"/>
              <a:t>The security control name</a:t>
            </a:r>
          </a:p>
          <a:p>
            <a:pPr lvl="1"/>
            <a:r>
              <a:rPr lang="en-US" dirty="0"/>
              <a:t>The CCI number </a:t>
            </a:r>
          </a:p>
          <a:p>
            <a:pPr lvl="2"/>
            <a:r>
              <a:rPr lang="en-US" sz="1200" dirty="0"/>
              <a:t>(making the document to be easily searchable)</a:t>
            </a:r>
          </a:p>
          <a:p>
            <a:pPr lvl="1"/>
            <a:r>
              <a:rPr lang="en-US" dirty="0"/>
              <a:t>The compliance status</a:t>
            </a:r>
          </a:p>
          <a:p>
            <a:pPr lvl="1"/>
            <a:r>
              <a:rPr lang="en-US" dirty="0"/>
              <a:t>The demonstrating artifact location</a:t>
            </a:r>
          </a:p>
          <a:p>
            <a:pPr lvl="1"/>
            <a:r>
              <a:rPr lang="en-US" dirty="0"/>
              <a:t>And the policy header is timestamped for auditing purposes.</a:t>
            </a:r>
          </a:p>
          <a:p>
            <a:pPr marL="800100" lvl="2" indent="0">
              <a:buNone/>
            </a:pPr>
            <a:r>
              <a:rPr lang="en-US" sz="1800" b="1" dirty="0">
                <a:solidFill>
                  <a:schemeClr val="accent2"/>
                </a:solidFill>
              </a:rPr>
              <a:t>Thousands of security controls / assessment procedures generated in seconds through automation.</a:t>
            </a:r>
          </a:p>
          <a:p>
            <a:endParaRPr lang="en-US" dirty="0"/>
          </a:p>
          <a:p>
            <a:endParaRPr lang="en-US" dirty="0"/>
          </a:p>
          <a:p>
            <a:endParaRPr lang="en-US" dirty="0"/>
          </a:p>
          <a:p>
            <a:endParaRPr lang="en-US" dirty="0"/>
          </a:p>
          <a:p>
            <a:pPr marL="0" indent="0">
              <a:buNone/>
            </a:pPr>
            <a:endParaRPr lang="en-US" dirty="0"/>
          </a:p>
          <a:p>
            <a:endParaRPr lang="en-US" dirty="0"/>
          </a:p>
        </p:txBody>
      </p:sp>
      <p:pic>
        <p:nvPicPr>
          <p:cNvPr id="12" name="Picture 11">
            <a:extLst>
              <a:ext uri="{FF2B5EF4-FFF2-40B4-BE49-F238E27FC236}">
                <a16:creationId xmlns:a16="http://schemas.microsoft.com/office/drawing/2014/main" id="{100140C9-EEA5-8BB0-8ED9-F85343ED63FC}"/>
              </a:ext>
            </a:extLst>
          </p:cNvPr>
          <p:cNvPicPr>
            <a:picLocks noChangeAspect="1"/>
          </p:cNvPicPr>
          <p:nvPr/>
        </p:nvPicPr>
        <p:blipFill>
          <a:blip r:embed="rId2"/>
          <a:stretch>
            <a:fillRect/>
          </a:stretch>
        </p:blipFill>
        <p:spPr>
          <a:xfrm>
            <a:off x="4735629" y="2027995"/>
            <a:ext cx="6680157" cy="3867458"/>
          </a:xfrm>
          <a:prstGeom prst="rect">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pic>
      <p:sp>
        <p:nvSpPr>
          <p:cNvPr id="13" name="Title 1">
            <a:extLst>
              <a:ext uri="{FF2B5EF4-FFF2-40B4-BE49-F238E27FC236}">
                <a16:creationId xmlns:a16="http://schemas.microsoft.com/office/drawing/2014/main" id="{6B03B0C3-AB9C-B62F-CE60-519DB19F96D9}"/>
              </a:ext>
            </a:extLst>
          </p:cNvPr>
          <p:cNvSpPr txBox="1">
            <a:spLocks/>
          </p:cNvSpPr>
          <p:nvPr/>
        </p:nvSpPr>
        <p:spPr>
          <a:xfrm>
            <a:off x="4620126" y="1627193"/>
            <a:ext cx="5664528" cy="400802"/>
          </a:xfrm>
          <a:prstGeom prst="rect">
            <a:avLst/>
          </a:prstGeom>
        </p:spPr>
        <p:txBody>
          <a:bodyPr vert="horz" lIns="91440" tIns="45720" rIns="91440" bIns="45720" rtlCol="0" anchor="t">
            <a:normAutofit fontScale="70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Example of Policy Generator Output.</a:t>
            </a:r>
          </a:p>
        </p:txBody>
      </p:sp>
      <p:sp>
        <p:nvSpPr>
          <p:cNvPr id="14" name="Content Placeholder 2">
            <a:extLst>
              <a:ext uri="{FF2B5EF4-FFF2-40B4-BE49-F238E27FC236}">
                <a16:creationId xmlns:a16="http://schemas.microsoft.com/office/drawing/2014/main" id="{BDF0AAAA-C928-9B90-CD99-651295155BFF}"/>
              </a:ext>
            </a:extLst>
          </p:cNvPr>
          <p:cNvSpPr txBox="1">
            <a:spLocks/>
          </p:cNvSpPr>
          <p:nvPr/>
        </p:nvSpPr>
        <p:spPr>
          <a:xfrm>
            <a:off x="4812631" y="6035040"/>
            <a:ext cx="4461371" cy="734387"/>
          </a:xfrm>
          <a:prstGeom prst="rect">
            <a:avLst/>
          </a:prstGeom>
        </p:spPr>
        <p:txBody>
          <a:bodyPr vert="horz" lIns="91440" tIns="45720" rIns="91440" bIns="45720" rtlCol="0">
            <a:normAutofit fontScale="6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sz="2300" dirty="0"/>
              <a:t>Better Input will result in better output and vise versa, incentivizing cyber security professionals to address security controls with more care.</a:t>
            </a:r>
          </a:p>
          <a:p>
            <a:endParaRPr lang="en-US" dirty="0"/>
          </a:p>
          <a:p>
            <a:endParaRPr lang="en-US" dirty="0"/>
          </a:p>
          <a:p>
            <a:endParaRPr lang="en-US" dirty="0"/>
          </a:p>
          <a:p>
            <a:endParaRPr lang="en-US" dirty="0"/>
          </a:p>
          <a:p>
            <a:pPr marL="0" indent="0">
              <a:buFont typeface="Wingdings 3" charset="2"/>
              <a:buNone/>
            </a:pPr>
            <a:endParaRPr lang="en-US" dirty="0"/>
          </a:p>
          <a:p>
            <a:endParaRPr lang="en-US" dirty="0"/>
          </a:p>
        </p:txBody>
      </p:sp>
    </p:spTree>
    <p:extLst>
      <p:ext uri="{BB962C8B-B14F-4D97-AF65-F5344CB8AC3E}">
        <p14:creationId xmlns:p14="http://schemas.microsoft.com/office/powerpoint/2010/main" val="2890053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p:txBody>
          <a:bodyPr/>
          <a:lstStyle/>
          <a:p>
            <a:pPr algn="ctr"/>
            <a:r>
              <a:rPr lang="en-US"/>
              <a:t>Questions?</a:t>
            </a:r>
            <a:endParaRPr lang="en-US" dirty="0"/>
          </a:p>
        </p:txBody>
      </p:sp>
      <p:pic>
        <p:nvPicPr>
          <p:cNvPr id="7" name="Picture 6">
            <a:extLst>
              <a:ext uri="{FF2B5EF4-FFF2-40B4-BE49-F238E27FC236}">
                <a16:creationId xmlns:a16="http://schemas.microsoft.com/office/drawing/2014/main" id="{CADACEE7-A564-1642-7710-3510324EC82F}"/>
              </a:ext>
            </a:extLst>
          </p:cNvPr>
          <p:cNvPicPr>
            <a:picLocks noChangeAspect="1"/>
          </p:cNvPicPr>
          <p:nvPr/>
        </p:nvPicPr>
        <p:blipFill>
          <a:blip r:embed="rId2"/>
          <a:stretch>
            <a:fillRect/>
          </a:stretch>
        </p:blipFill>
        <p:spPr>
          <a:xfrm>
            <a:off x="1682379" y="1452880"/>
            <a:ext cx="6972658" cy="5073911"/>
          </a:xfrm>
          <a:prstGeom prst="rect">
            <a:avLst/>
          </a:prstGeom>
        </p:spPr>
      </p:pic>
    </p:spTree>
    <p:extLst>
      <p:ext uri="{BB962C8B-B14F-4D97-AF65-F5344CB8AC3E}">
        <p14:creationId xmlns:p14="http://schemas.microsoft.com/office/powerpoint/2010/main" val="3863600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4B5CA-D71C-E9BB-4FA0-803E183D0180}"/>
              </a:ext>
            </a:extLst>
          </p:cNvPr>
          <p:cNvSpPr>
            <a:spLocks noGrp="1"/>
          </p:cNvSpPr>
          <p:nvPr>
            <p:ph type="title"/>
          </p:nvPr>
        </p:nvSpPr>
        <p:spPr/>
        <p:txBody>
          <a:bodyPr/>
          <a:lstStyle/>
          <a:p>
            <a:r>
              <a:rPr lang="en-US" dirty="0"/>
              <a:t>Common eMASS questions </a:t>
            </a:r>
            <a:br>
              <a:rPr lang="en-US" dirty="0"/>
            </a:br>
            <a:r>
              <a:rPr lang="en-US" sz="2000" dirty="0"/>
              <a:t>–Unable to Import specific controls</a:t>
            </a:r>
            <a:endParaRPr lang="en-US" dirty="0"/>
          </a:p>
        </p:txBody>
      </p:sp>
      <p:sp>
        <p:nvSpPr>
          <p:cNvPr id="3" name="Content Placeholder 2">
            <a:extLst>
              <a:ext uri="{FF2B5EF4-FFF2-40B4-BE49-F238E27FC236}">
                <a16:creationId xmlns:a16="http://schemas.microsoft.com/office/drawing/2014/main" id="{A158A331-31D1-0F75-5B4D-8C9C0C4F9AA6}"/>
              </a:ext>
            </a:extLst>
          </p:cNvPr>
          <p:cNvSpPr>
            <a:spLocks noGrp="1"/>
          </p:cNvSpPr>
          <p:nvPr>
            <p:ph sz="half" idx="1"/>
          </p:nvPr>
        </p:nvSpPr>
        <p:spPr/>
        <p:txBody>
          <a:bodyPr>
            <a:normAutofit/>
          </a:bodyPr>
          <a:lstStyle/>
          <a:p>
            <a:r>
              <a:rPr lang="en-US" dirty="0"/>
              <a:t>Within eMASS under the Menu of your package Select Import/Export then choose file. Select the file you Generated and click upload. This is there area of eMASS where you will upload your Generated TRE file.</a:t>
            </a:r>
          </a:p>
        </p:txBody>
      </p:sp>
      <p:pic>
        <p:nvPicPr>
          <p:cNvPr id="6" name="Picture 5">
            <a:extLst>
              <a:ext uri="{FF2B5EF4-FFF2-40B4-BE49-F238E27FC236}">
                <a16:creationId xmlns:a16="http://schemas.microsoft.com/office/drawing/2014/main" id="{1DAE8E1E-72E1-F41E-96E0-81BDF3D51CC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1369" y="2160589"/>
            <a:ext cx="7101518" cy="3723744"/>
          </a:xfrm>
          <a:prstGeom prst="rect">
            <a:avLst/>
          </a:prstGeom>
          <a:noFill/>
          <a:ln>
            <a:noFill/>
          </a:ln>
        </p:spPr>
      </p:pic>
    </p:spTree>
    <p:extLst>
      <p:ext uri="{BB962C8B-B14F-4D97-AF65-F5344CB8AC3E}">
        <p14:creationId xmlns:p14="http://schemas.microsoft.com/office/powerpoint/2010/main" val="597261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4D7B7-ACE9-9F0A-02F7-F19D669DB4A8}"/>
              </a:ext>
            </a:extLst>
          </p:cNvPr>
          <p:cNvSpPr>
            <a:spLocks noGrp="1"/>
          </p:cNvSpPr>
          <p:nvPr>
            <p:ph type="title"/>
          </p:nvPr>
        </p:nvSpPr>
        <p:spPr/>
        <p:txBody>
          <a:bodyPr/>
          <a:lstStyle/>
          <a:p>
            <a:r>
              <a:rPr lang="en-US" dirty="0"/>
              <a:t>Common eMASS questions </a:t>
            </a:r>
            <a:br>
              <a:rPr lang="en-US" dirty="0"/>
            </a:br>
            <a:r>
              <a:rPr lang="en-US" sz="2000" dirty="0"/>
              <a:t>–Unable to Import specific controls (continued)</a:t>
            </a:r>
            <a:endParaRPr lang="en-US" dirty="0"/>
          </a:p>
        </p:txBody>
      </p:sp>
      <p:sp>
        <p:nvSpPr>
          <p:cNvPr id="3" name="Content Placeholder 2">
            <a:extLst>
              <a:ext uri="{FF2B5EF4-FFF2-40B4-BE49-F238E27FC236}">
                <a16:creationId xmlns:a16="http://schemas.microsoft.com/office/drawing/2014/main" id="{78012F42-F634-6398-3A66-09173BE045CE}"/>
              </a:ext>
            </a:extLst>
          </p:cNvPr>
          <p:cNvSpPr>
            <a:spLocks noGrp="1"/>
          </p:cNvSpPr>
          <p:nvPr>
            <p:ph sz="half" idx="1"/>
          </p:nvPr>
        </p:nvSpPr>
        <p:spPr/>
        <p:txBody>
          <a:bodyPr>
            <a:normAutofit lnSpcReduction="10000"/>
          </a:bodyPr>
          <a:lstStyle/>
          <a:p>
            <a:r>
              <a:rPr lang="en-US" dirty="0"/>
              <a:t>You may notice that some of the controls you attempt to upload state that they are “Unable to Import.” This is an intentional feature built into eMASS. Note the controls that are unable to import. In this example we will look at the first assessment procedure that is listed as “Unable to Import” AC02.1 CCI: 002110.</a:t>
            </a:r>
          </a:p>
          <a:p>
            <a:endParaRPr lang="en-US" dirty="0"/>
          </a:p>
          <a:p>
            <a:r>
              <a:rPr lang="en-US" sz="1800" b="1" dirty="0">
                <a:effectLst/>
                <a:latin typeface="Calibri" panose="020F0502020204030204" pitchFamily="34" charset="0"/>
                <a:ea typeface="Calibri" panose="020F0502020204030204" pitchFamily="34" charset="0"/>
                <a:cs typeface="Times New Roman" panose="02020603050405020304" pitchFamily="18" charset="0"/>
              </a:rPr>
              <a:t>This tutorial will explain why eMASS intentionally, will not allow you to wright to this control.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pic>
        <p:nvPicPr>
          <p:cNvPr id="5" name="Content Placeholder 4">
            <a:extLst>
              <a:ext uri="{FF2B5EF4-FFF2-40B4-BE49-F238E27FC236}">
                <a16:creationId xmlns:a16="http://schemas.microsoft.com/office/drawing/2014/main" id="{A967A7A4-CEB7-0131-2A86-E784303AB5C9}"/>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29307" y="2007601"/>
            <a:ext cx="7303438" cy="2536690"/>
          </a:xfrm>
          <a:prstGeom prst="rect">
            <a:avLst/>
          </a:prstGeom>
          <a:noFill/>
          <a:ln>
            <a:noFill/>
          </a:ln>
        </p:spPr>
      </p:pic>
    </p:spTree>
    <p:extLst>
      <p:ext uri="{BB962C8B-B14F-4D97-AF65-F5344CB8AC3E}">
        <p14:creationId xmlns:p14="http://schemas.microsoft.com/office/powerpoint/2010/main" val="156956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30300A-7EBF-2F2C-136D-FBF545DA0450}"/>
              </a:ext>
            </a:extLst>
          </p:cNvPr>
          <p:cNvSpPr>
            <a:spLocks noGrp="1"/>
          </p:cNvSpPr>
          <p:nvPr>
            <p:ph type="title"/>
          </p:nvPr>
        </p:nvSpPr>
        <p:spPr>
          <a:xfrm>
            <a:off x="0" y="231006"/>
            <a:ext cx="9952522" cy="1135781"/>
          </a:xfrm>
        </p:spPr>
        <p:txBody>
          <a:bodyPr>
            <a:noAutofit/>
          </a:bodyPr>
          <a:lstStyle/>
          <a:p>
            <a:pPr algn="ctr"/>
            <a:r>
              <a:rPr lang="en-US" sz="4000" b="1" dirty="0"/>
              <a:t>Saving Time to Save Money: </a:t>
            </a:r>
            <a:br>
              <a:rPr lang="en-US" sz="2800" b="1" dirty="0"/>
            </a:br>
            <a:r>
              <a:rPr lang="en-US" sz="2800" b="1" dirty="0"/>
              <a:t>Answering Security Controls / Assessment Procedures</a:t>
            </a:r>
          </a:p>
        </p:txBody>
      </p:sp>
      <p:sp>
        <p:nvSpPr>
          <p:cNvPr id="5" name="Content Placeholder 4">
            <a:extLst>
              <a:ext uri="{FF2B5EF4-FFF2-40B4-BE49-F238E27FC236}">
                <a16:creationId xmlns:a16="http://schemas.microsoft.com/office/drawing/2014/main" id="{E1A2581C-6F20-6A23-34AA-A7F1702F5619}"/>
              </a:ext>
            </a:extLst>
          </p:cNvPr>
          <p:cNvSpPr>
            <a:spLocks noGrp="1"/>
          </p:cNvSpPr>
          <p:nvPr>
            <p:ph sz="half" idx="1"/>
          </p:nvPr>
        </p:nvSpPr>
        <p:spPr>
          <a:xfrm>
            <a:off x="4975670" y="1610092"/>
            <a:ext cx="4976852" cy="4915836"/>
          </a:xfrm>
        </p:spPr>
        <p:txBody>
          <a:bodyPr>
            <a:normAutofit fontScale="92500" lnSpcReduction="20000"/>
          </a:bodyPr>
          <a:lstStyle/>
          <a:p>
            <a:pPr marL="0" indent="0" algn="l">
              <a:buNone/>
            </a:pPr>
            <a:r>
              <a:rPr lang="en-US" sz="1800" b="0" i="0" dirty="0">
                <a:solidFill>
                  <a:srgbClr val="13343B"/>
                </a:solidFill>
                <a:effectLst/>
                <a:latin typeface="Arial" panose="020B0604020202020204" pitchFamily="34" charset="0"/>
                <a:cs typeface="Arial" panose="020B0604020202020204" pitchFamily="34" charset="0"/>
              </a:rPr>
              <a:t>If a security control / assessment procedure takes </a:t>
            </a:r>
            <a:r>
              <a:rPr lang="en-US" sz="2400" b="1" i="0" dirty="0">
                <a:solidFill>
                  <a:schemeClr val="accent2"/>
                </a:solidFill>
                <a:effectLst/>
                <a:latin typeface="Arial" panose="020B0604020202020204" pitchFamily="34" charset="0"/>
                <a:cs typeface="Arial" panose="020B0604020202020204" pitchFamily="34" charset="0"/>
              </a:rPr>
              <a:t>5 </a:t>
            </a:r>
            <a:r>
              <a:rPr lang="en-US" sz="2400" b="1" dirty="0">
                <a:solidFill>
                  <a:schemeClr val="accent2"/>
                </a:solidFill>
                <a:latin typeface="Arial" panose="020B0604020202020204" pitchFamily="34" charset="0"/>
                <a:cs typeface="Arial" panose="020B0604020202020204" pitchFamily="34" charset="0"/>
              </a:rPr>
              <a:t>minutes</a:t>
            </a:r>
            <a:r>
              <a:rPr lang="en-US" sz="2400" b="1" i="0" dirty="0">
                <a:solidFill>
                  <a:schemeClr val="accent2"/>
                </a:solidFill>
                <a:effectLst/>
                <a:latin typeface="Arial" panose="020B0604020202020204" pitchFamily="34" charset="0"/>
                <a:cs typeface="Arial" panose="020B0604020202020204" pitchFamily="34" charset="0"/>
              </a:rPr>
              <a:t> </a:t>
            </a:r>
            <a:r>
              <a:rPr lang="en-US" sz="1800" b="0" i="0" dirty="0">
                <a:solidFill>
                  <a:srgbClr val="13343B"/>
                </a:solidFill>
                <a:effectLst/>
                <a:latin typeface="Arial" panose="020B0604020202020204" pitchFamily="34" charset="0"/>
                <a:cs typeface="Arial" panose="020B0604020202020204" pitchFamily="34" charset="0"/>
              </a:rPr>
              <a:t>to address </a:t>
            </a:r>
          </a:p>
          <a:p>
            <a:pPr marL="0" indent="0" algn="l">
              <a:buNone/>
            </a:pPr>
            <a:r>
              <a:rPr lang="en-US" dirty="0">
                <a:solidFill>
                  <a:srgbClr val="13343B"/>
                </a:solidFill>
                <a:latin typeface="Arial" panose="020B0604020202020204" pitchFamily="34" charset="0"/>
                <a:cs typeface="Arial" panose="020B0604020202020204" pitchFamily="34" charset="0"/>
              </a:rPr>
              <a:t>T</a:t>
            </a:r>
            <a:r>
              <a:rPr lang="en-US" sz="1800" b="0" i="0" dirty="0">
                <a:solidFill>
                  <a:srgbClr val="13343B"/>
                </a:solidFill>
                <a:effectLst/>
                <a:latin typeface="Arial" panose="020B0604020202020204" pitchFamily="34" charset="0"/>
                <a:cs typeface="Arial" panose="020B0604020202020204" pitchFamily="34" charset="0"/>
              </a:rPr>
              <a:t>he "Guided RMF Assessment Tool" can reduce the time down from 5 minutes to </a:t>
            </a:r>
            <a:r>
              <a:rPr lang="en-US" sz="2400" b="1" dirty="0">
                <a:solidFill>
                  <a:schemeClr val="accent2"/>
                </a:solidFill>
                <a:latin typeface="Arial" panose="020B0604020202020204" pitchFamily="34" charset="0"/>
                <a:cs typeface="Arial" panose="020B0604020202020204" pitchFamily="34" charset="0"/>
              </a:rPr>
              <a:t>30 seconds</a:t>
            </a:r>
            <a:r>
              <a:rPr lang="en-US" sz="1800" b="0" i="0" dirty="0">
                <a:solidFill>
                  <a:srgbClr val="13343B"/>
                </a:solidFill>
                <a:effectLst/>
                <a:latin typeface="Arial" panose="020B0604020202020204" pitchFamily="34" charset="0"/>
                <a:cs typeface="Arial" panose="020B0604020202020204" pitchFamily="34" charset="0"/>
              </a:rPr>
              <a:t>, the percentage of time savings is 94%. </a:t>
            </a:r>
          </a:p>
          <a:p>
            <a:pPr marL="0" indent="0" algn="l">
              <a:buNone/>
            </a:pPr>
            <a:r>
              <a:rPr lang="en-US" sz="1800" b="0" i="0" dirty="0">
                <a:solidFill>
                  <a:srgbClr val="13343B"/>
                </a:solidFill>
                <a:effectLst/>
                <a:latin typeface="Arial" panose="020B0604020202020204" pitchFamily="34" charset="0"/>
                <a:cs typeface="Arial" panose="020B0604020202020204" pitchFamily="34" charset="0"/>
              </a:rPr>
              <a:t>Here's the breakdown:</a:t>
            </a:r>
          </a:p>
          <a:p>
            <a:pPr marL="0" indent="0" algn="l">
              <a:buNone/>
            </a:pPr>
            <a:r>
              <a:rPr lang="en-US" sz="1800" b="0" i="0" dirty="0">
                <a:solidFill>
                  <a:srgbClr val="13343B"/>
                </a:solidFill>
                <a:effectLst/>
                <a:latin typeface="Arial" panose="020B0604020202020204" pitchFamily="34" charset="0"/>
                <a:cs typeface="Arial" panose="020B0604020202020204" pitchFamily="34" charset="0"/>
              </a:rPr>
              <a:t>5 minutes = 300 seconds</a:t>
            </a:r>
          </a:p>
          <a:p>
            <a:pPr marL="0" indent="0">
              <a:buNone/>
            </a:pPr>
            <a:r>
              <a:rPr lang="en-US" sz="1800" b="0" i="0" dirty="0">
                <a:solidFill>
                  <a:srgbClr val="13343B"/>
                </a:solidFill>
                <a:effectLst/>
                <a:latin typeface="Arial" panose="020B0604020202020204" pitchFamily="34" charset="0"/>
                <a:cs typeface="Arial" panose="020B0604020202020204" pitchFamily="34" charset="0"/>
              </a:rPr>
              <a:t>300 seconds - 30 seconds = 270 seconds saved</a:t>
            </a:r>
          </a:p>
          <a:p>
            <a:pPr marL="0" indent="0">
              <a:buNone/>
            </a:pPr>
            <a:r>
              <a:rPr lang="en-US" sz="1800" b="0" i="0" dirty="0">
                <a:solidFill>
                  <a:srgbClr val="13343B"/>
                </a:solidFill>
                <a:effectLst/>
                <a:latin typeface="Arial" panose="020B0604020202020204" pitchFamily="34" charset="0"/>
                <a:cs typeface="Arial" panose="020B0604020202020204" pitchFamily="34" charset="0"/>
              </a:rPr>
              <a:t>270 seconds / 300 seconds x 100% = 90%</a:t>
            </a:r>
          </a:p>
          <a:p>
            <a:pPr marL="0" indent="0">
              <a:buNone/>
            </a:pPr>
            <a:endParaRPr lang="en-US" sz="1800" b="0" i="0" dirty="0">
              <a:solidFill>
                <a:srgbClr val="13343B"/>
              </a:solidFill>
              <a:effectLst/>
              <a:latin typeface="Arial" panose="020B0604020202020204" pitchFamily="34" charset="0"/>
              <a:cs typeface="Arial" panose="020B0604020202020204" pitchFamily="34" charset="0"/>
            </a:endParaRPr>
          </a:p>
          <a:p>
            <a:pPr marL="0" indent="0">
              <a:buNone/>
            </a:pPr>
            <a:endParaRPr lang="en-US" sz="1800" b="0" i="0" dirty="0">
              <a:solidFill>
                <a:srgbClr val="13343B"/>
              </a:solidFill>
              <a:effectLst/>
              <a:latin typeface="Arial" panose="020B0604020202020204" pitchFamily="34" charset="0"/>
              <a:cs typeface="Arial" panose="020B0604020202020204" pitchFamily="34" charset="0"/>
            </a:endParaRPr>
          </a:p>
          <a:p>
            <a:r>
              <a:rPr lang="en-US" i="0" dirty="0">
                <a:solidFill>
                  <a:srgbClr val="13343B"/>
                </a:solidFill>
                <a:effectLst/>
                <a:latin typeface="Arial" panose="020B0604020202020204" pitchFamily="34" charset="0"/>
                <a:cs typeface="Arial" panose="020B0604020202020204" pitchFamily="34" charset="0"/>
              </a:rPr>
              <a:t>For controls that would normally take 5 min, </a:t>
            </a:r>
            <a:r>
              <a:rPr lang="en-US" dirty="0">
                <a:solidFill>
                  <a:srgbClr val="13343B"/>
                </a:solidFill>
                <a:latin typeface="Arial" panose="020B0604020202020204" pitchFamily="34" charset="0"/>
                <a:cs typeface="Arial" panose="020B0604020202020204" pitchFamily="34" charset="0"/>
              </a:rPr>
              <a:t>“The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94%</a:t>
            </a:r>
            <a:r>
              <a:rPr lang="en-US" sz="2600" b="1" dirty="0">
                <a:solidFill>
                  <a:schemeClr val="accent2"/>
                </a:solidFill>
                <a:latin typeface="Arial" panose="020B0604020202020204" pitchFamily="34" charset="0"/>
                <a:cs typeface="Arial" panose="020B0604020202020204" pitchFamily="34" charset="0"/>
              </a:rPr>
              <a:t> time Savings</a:t>
            </a:r>
          </a:p>
          <a:p>
            <a:endParaRPr lang="en-US" dirty="0"/>
          </a:p>
        </p:txBody>
      </p:sp>
      <p:sp>
        <p:nvSpPr>
          <p:cNvPr id="6" name="Content Placeholder 5">
            <a:extLst>
              <a:ext uri="{FF2B5EF4-FFF2-40B4-BE49-F238E27FC236}">
                <a16:creationId xmlns:a16="http://schemas.microsoft.com/office/drawing/2014/main" id="{D2AC2182-90C7-4DF1-7AB2-679F70D9EC0F}"/>
              </a:ext>
            </a:extLst>
          </p:cNvPr>
          <p:cNvSpPr>
            <a:spLocks noGrp="1"/>
          </p:cNvSpPr>
          <p:nvPr>
            <p:ph sz="half" idx="2"/>
          </p:nvPr>
        </p:nvSpPr>
        <p:spPr>
          <a:xfrm>
            <a:off x="257266" y="1610092"/>
            <a:ext cx="4639377" cy="4797659"/>
          </a:xfrm>
        </p:spPr>
        <p:txBody>
          <a:bodyPr>
            <a:normAutofit fontScale="92500" lnSpcReduction="20000"/>
          </a:bodyPr>
          <a:lstStyle/>
          <a:p>
            <a:pPr marL="0" indent="0" algn="l">
              <a:buNone/>
            </a:pPr>
            <a:r>
              <a:rPr lang="en-US" sz="1800" b="0" i="0" dirty="0">
                <a:solidFill>
                  <a:srgbClr val="13343B"/>
                </a:solidFill>
                <a:effectLst/>
                <a:latin typeface="Arial" panose="020B0604020202020204" pitchFamily="34" charset="0"/>
                <a:cs typeface="Arial" panose="020B0604020202020204" pitchFamily="34" charset="0"/>
              </a:rPr>
              <a:t>If a security control / assessment procedure takes </a:t>
            </a:r>
            <a:r>
              <a:rPr lang="en-US" sz="2400" b="1" dirty="0">
                <a:solidFill>
                  <a:schemeClr val="accent2"/>
                </a:solidFill>
                <a:latin typeface="Arial" panose="020B0604020202020204" pitchFamily="34" charset="0"/>
                <a:cs typeface="Arial" panose="020B0604020202020204" pitchFamily="34" charset="0"/>
              </a:rPr>
              <a:t>30 minutes </a:t>
            </a:r>
            <a:r>
              <a:rPr lang="en-US" sz="1800" b="0" i="0" dirty="0">
                <a:solidFill>
                  <a:srgbClr val="13343B"/>
                </a:solidFill>
                <a:effectLst/>
                <a:latin typeface="Arial" panose="020B0604020202020204" pitchFamily="34" charset="0"/>
                <a:cs typeface="Arial" panose="020B0604020202020204" pitchFamily="34" charset="0"/>
              </a:rPr>
              <a:t>to address </a:t>
            </a:r>
          </a:p>
          <a:p>
            <a:pPr marL="0" indent="0" algn="l">
              <a:buNone/>
            </a:pPr>
            <a:r>
              <a:rPr lang="en-US" dirty="0">
                <a:solidFill>
                  <a:srgbClr val="13343B"/>
                </a:solidFill>
                <a:latin typeface="Arial" panose="020B0604020202020204" pitchFamily="34" charset="0"/>
                <a:cs typeface="Arial" panose="020B0604020202020204" pitchFamily="34" charset="0"/>
              </a:rPr>
              <a:t>“T</a:t>
            </a:r>
            <a:r>
              <a:rPr lang="en-US" b="0" i="0" dirty="0">
                <a:solidFill>
                  <a:srgbClr val="13343B"/>
                </a:solidFill>
                <a:effectLst/>
                <a:latin typeface="Arial" panose="020B0604020202020204" pitchFamily="34" charset="0"/>
                <a:cs typeface="Arial" panose="020B0604020202020204" pitchFamily="34" charset="0"/>
              </a:rPr>
              <a:t>he Guided RMF Assessment Tool" can reduce the time down to </a:t>
            </a:r>
            <a:r>
              <a:rPr lang="en-US" sz="2400" b="1" dirty="0">
                <a:solidFill>
                  <a:schemeClr val="accent2"/>
                </a:solidFill>
                <a:latin typeface="Arial" panose="020B0604020202020204" pitchFamily="34" charset="0"/>
                <a:cs typeface="Arial" panose="020B0604020202020204" pitchFamily="34" charset="0"/>
              </a:rPr>
              <a:t>5 minutes</a:t>
            </a:r>
            <a:r>
              <a:rPr lang="en-US" b="0" i="0" dirty="0">
                <a:solidFill>
                  <a:srgbClr val="13343B"/>
                </a:solidFill>
                <a:effectLst/>
                <a:latin typeface="Arial" panose="020B0604020202020204" pitchFamily="34" charset="0"/>
                <a:cs typeface="Arial" panose="020B0604020202020204" pitchFamily="34" charset="0"/>
              </a:rPr>
              <a:t>, the percentage of time savings is 83.33%. </a:t>
            </a:r>
          </a:p>
          <a:p>
            <a:pPr marL="0" indent="0" algn="l">
              <a:buNone/>
            </a:pPr>
            <a:r>
              <a:rPr lang="en-US" b="0" i="0" dirty="0">
                <a:solidFill>
                  <a:srgbClr val="13343B"/>
                </a:solidFill>
                <a:effectLst/>
                <a:latin typeface="Arial" panose="020B0604020202020204" pitchFamily="34" charset="0"/>
                <a:cs typeface="Arial" panose="020B0604020202020204" pitchFamily="34" charset="0"/>
              </a:rPr>
              <a:t>Here's the breakdown:</a:t>
            </a:r>
          </a:p>
          <a:p>
            <a:pPr marL="0" indent="0" algn="l">
              <a:buNone/>
            </a:pPr>
            <a:r>
              <a:rPr lang="en-US" b="0" i="0" dirty="0">
                <a:solidFill>
                  <a:srgbClr val="13343B"/>
                </a:solidFill>
                <a:effectLst/>
                <a:latin typeface="Arial" panose="020B0604020202020204" pitchFamily="34" charset="0"/>
                <a:cs typeface="Arial" panose="020B0604020202020204" pitchFamily="34" charset="0"/>
              </a:rPr>
              <a:t>30 minutes = 1800 seconds</a:t>
            </a:r>
          </a:p>
          <a:p>
            <a:pPr marL="0" indent="0" algn="l">
              <a:buNone/>
            </a:pPr>
            <a:r>
              <a:rPr lang="en-US" b="0" i="0" dirty="0">
                <a:solidFill>
                  <a:srgbClr val="13343B"/>
                </a:solidFill>
                <a:effectLst/>
                <a:latin typeface="Arial" panose="020B0604020202020204" pitchFamily="34" charset="0"/>
                <a:cs typeface="Arial" panose="020B0604020202020204" pitchFamily="34" charset="0"/>
              </a:rPr>
              <a:t>1800 seconds - 300 seconds = 1500 seconds saved</a:t>
            </a:r>
          </a:p>
          <a:p>
            <a:pPr marL="0" indent="0" algn="l">
              <a:buNone/>
            </a:pPr>
            <a:r>
              <a:rPr lang="en-US" b="0" i="0" dirty="0">
                <a:solidFill>
                  <a:srgbClr val="13343B"/>
                </a:solidFill>
                <a:effectLst/>
                <a:latin typeface="Arial" panose="020B0604020202020204" pitchFamily="34" charset="0"/>
                <a:cs typeface="Arial" panose="020B0604020202020204" pitchFamily="34" charset="0"/>
              </a:rPr>
              <a:t>1500 seconds / 1800 seconds x 100% = 83.33%</a:t>
            </a:r>
          </a:p>
          <a:p>
            <a:pPr marL="0" indent="0" algn="l">
              <a:buNone/>
            </a:pPr>
            <a:endParaRPr lang="en-US" b="0" i="0" dirty="0">
              <a:solidFill>
                <a:srgbClr val="13343B"/>
              </a:solidFill>
              <a:effectLst/>
              <a:latin typeface="Arial" panose="020B0604020202020204" pitchFamily="34" charset="0"/>
              <a:cs typeface="Arial" panose="020B0604020202020204" pitchFamily="34" charset="0"/>
            </a:endParaRPr>
          </a:p>
          <a:p>
            <a:r>
              <a:rPr lang="en-US" i="0" dirty="0">
                <a:solidFill>
                  <a:srgbClr val="13343B"/>
                </a:solidFill>
                <a:effectLst/>
                <a:latin typeface="Arial" panose="020B0604020202020204" pitchFamily="34" charset="0"/>
                <a:cs typeface="Arial" panose="020B0604020202020204" pitchFamily="34" charset="0"/>
              </a:rPr>
              <a:t>For controls that would normally take 30 min, </a:t>
            </a:r>
            <a:r>
              <a:rPr lang="en-US" dirty="0">
                <a:solidFill>
                  <a:srgbClr val="13343B"/>
                </a:solidFill>
                <a:latin typeface="Arial" panose="020B0604020202020204" pitchFamily="34" charset="0"/>
                <a:cs typeface="Arial" panose="020B0604020202020204" pitchFamily="34" charset="0"/>
              </a:rPr>
              <a:t>“T</a:t>
            </a:r>
            <a:r>
              <a:rPr lang="en-US" b="0" i="0" dirty="0">
                <a:solidFill>
                  <a:srgbClr val="13343B"/>
                </a:solidFill>
                <a:effectLst/>
                <a:latin typeface="Arial" panose="020B0604020202020204" pitchFamily="34" charset="0"/>
                <a:cs typeface="Arial" panose="020B0604020202020204" pitchFamily="34" charset="0"/>
              </a:rPr>
              <a: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83.33%</a:t>
            </a:r>
            <a:r>
              <a:rPr lang="en-US" sz="2600" b="1" dirty="0">
                <a:solidFill>
                  <a:schemeClr val="accent2"/>
                </a:solidFill>
                <a:latin typeface="Arial" panose="020B0604020202020204" pitchFamily="34" charset="0"/>
                <a:cs typeface="Arial" panose="020B0604020202020204" pitchFamily="34" charset="0"/>
              </a:rPr>
              <a:t> time Savings</a:t>
            </a:r>
          </a:p>
        </p:txBody>
      </p:sp>
    </p:spTree>
    <p:extLst>
      <p:ext uri="{BB962C8B-B14F-4D97-AF65-F5344CB8AC3E}">
        <p14:creationId xmlns:p14="http://schemas.microsoft.com/office/powerpoint/2010/main" val="12177359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CF94B-3235-59E6-0331-3F19B7450C0B}"/>
              </a:ext>
            </a:extLst>
          </p:cNvPr>
          <p:cNvSpPr>
            <a:spLocks noGrp="1"/>
          </p:cNvSpPr>
          <p:nvPr>
            <p:ph type="title"/>
          </p:nvPr>
        </p:nvSpPr>
        <p:spPr/>
        <p:txBody>
          <a:bodyPr>
            <a:normAutofit/>
          </a:bodyPr>
          <a:lstStyle/>
          <a:p>
            <a:r>
              <a:rPr lang="en-US" dirty="0"/>
              <a:t>Common eMASS questions </a:t>
            </a:r>
            <a:br>
              <a:rPr lang="en-US" dirty="0"/>
            </a:br>
            <a:r>
              <a:rPr lang="en-US" sz="2000" dirty="0"/>
              <a:t>–Unable to Import specific controls (continued)</a:t>
            </a:r>
            <a:endParaRPr lang="en-US" dirty="0"/>
          </a:p>
        </p:txBody>
      </p:sp>
      <p:sp>
        <p:nvSpPr>
          <p:cNvPr id="3" name="Content Placeholder 2">
            <a:extLst>
              <a:ext uri="{FF2B5EF4-FFF2-40B4-BE49-F238E27FC236}">
                <a16:creationId xmlns:a16="http://schemas.microsoft.com/office/drawing/2014/main" id="{2A3C320B-7B96-9493-6CCB-622E5981DC1E}"/>
              </a:ext>
            </a:extLst>
          </p:cNvPr>
          <p:cNvSpPr>
            <a:spLocks noGrp="1"/>
          </p:cNvSpPr>
          <p:nvPr>
            <p:ph sz="half" idx="1"/>
          </p:nvPr>
        </p:nvSpPr>
        <p:spPr>
          <a:xfrm>
            <a:off x="677334" y="2160589"/>
            <a:ext cx="3987799" cy="3880772"/>
          </a:xfrm>
        </p:spPr>
        <p:txBody>
          <a:bodyPr>
            <a:normAutofit lnSpcReduction="10000"/>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First, let’s navigate to that control by clicking menu, then under controls, select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“Control Listing”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a:p>
            <a:endParaRPr lang="en-US" dirty="0"/>
          </a:p>
          <a:p>
            <a:r>
              <a:rPr lang="en-US" sz="1800" dirty="0">
                <a:effectLst/>
                <a:latin typeface="Calibri" panose="020F0502020204030204" pitchFamily="34" charset="0"/>
                <a:ea typeface="Calibri" panose="020F0502020204030204" pitchFamily="34" charset="0"/>
                <a:cs typeface="Times New Roman" panose="02020603050405020304" pitchFamily="18" charset="0"/>
              </a:rPr>
              <a:t>Next, navigate to that assessment procedure and select it. In this example the assessment procedure that is listed as “Unable to Import” is AC02.1 CCI: 002110.</a:t>
            </a:r>
          </a:p>
          <a:p>
            <a:endParaRPr lang="en-US" dirty="0"/>
          </a:p>
        </p:txBody>
      </p:sp>
      <p:pic>
        <p:nvPicPr>
          <p:cNvPr id="5" name="Picture 4">
            <a:extLst>
              <a:ext uri="{FF2B5EF4-FFF2-40B4-BE49-F238E27FC236}">
                <a16:creationId xmlns:a16="http://schemas.microsoft.com/office/drawing/2014/main" id="{1435E010-A6DB-ED99-3191-AB0CDAB6B61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9500" y="609600"/>
            <a:ext cx="3007033" cy="3129097"/>
          </a:xfrm>
          <a:prstGeom prst="rect">
            <a:avLst/>
          </a:prstGeom>
          <a:noFill/>
          <a:ln>
            <a:noFill/>
          </a:ln>
        </p:spPr>
      </p:pic>
      <p:pic>
        <p:nvPicPr>
          <p:cNvPr id="6" name="Picture 5">
            <a:extLst>
              <a:ext uri="{FF2B5EF4-FFF2-40B4-BE49-F238E27FC236}">
                <a16:creationId xmlns:a16="http://schemas.microsoft.com/office/drawing/2014/main" id="{E5839992-4872-21A5-6C2D-24679DE7087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4268" y="3920066"/>
            <a:ext cx="7466094" cy="2501477"/>
          </a:xfrm>
          <a:prstGeom prst="rect">
            <a:avLst/>
          </a:prstGeom>
          <a:noFill/>
          <a:ln>
            <a:noFill/>
          </a:ln>
        </p:spPr>
      </p:pic>
    </p:spTree>
    <p:extLst>
      <p:ext uri="{BB962C8B-B14F-4D97-AF65-F5344CB8AC3E}">
        <p14:creationId xmlns:p14="http://schemas.microsoft.com/office/powerpoint/2010/main" val="4094194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FF400-6CCF-7DFB-2867-12464EB6D2EC}"/>
              </a:ext>
            </a:extLst>
          </p:cNvPr>
          <p:cNvSpPr>
            <a:spLocks noGrp="1"/>
          </p:cNvSpPr>
          <p:nvPr>
            <p:ph type="title"/>
          </p:nvPr>
        </p:nvSpPr>
        <p:spPr>
          <a:xfrm>
            <a:off x="677334" y="276224"/>
            <a:ext cx="8596668" cy="1320800"/>
          </a:xfrm>
        </p:spPr>
        <p:txBody>
          <a:bodyPr>
            <a:normAutofit/>
          </a:bodyPr>
          <a:lstStyle/>
          <a:p>
            <a:r>
              <a:rPr lang="en-US" dirty="0"/>
              <a:t>Common eMASS questions </a:t>
            </a:r>
            <a:br>
              <a:rPr lang="en-US" dirty="0"/>
            </a:br>
            <a:r>
              <a:rPr lang="en-US" sz="1800" dirty="0"/>
              <a:t>–Unable to Import specific controls (continued)</a:t>
            </a:r>
            <a:endParaRPr lang="en-US" dirty="0"/>
          </a:p>
        </p:txBody>
      </p:sp>
      <p:sp>
        <p:nvSpPr>
          <p:cNvPr id="3" name="Content Placeholder 2">
            <a:extLst>
              <a:ext uri="{FF2B5EF4-FFF2-40B4-BE49-F238E27FC236}">
                <a16:creationId xmlns:a16="http://schemas.microsoft.com/office/drawing/2014/main" id="{1997645A-3C97-F605-9C92-95F911AB3A29}"/>
              </a:ext>
            </a:extLst>
          </p:cNvPr>
          <p:cNvSpPr>
            <a:spLocks noGrp="1"/>
          </p:cNvSpPr>
          <p:nvPr>
            <p:ph sz="half" idx="1"/>
          </p:nvPr>
        </p:nvSpPr>
        <p:spPr>
          <a:xfrm>
            <a:off x="677334" y="1388533"/>
            <a:ext cx="4766733" cy="4995334"/>
          </a:xfrm>
        </p:spPr>
        <p:txBody>
          <a:bodyPr>
            <a:normAutofit fontScale="25000" lnSpcReduction="20000"/>
          </a:bodyPr>
          <a:lstStyle/>
          <a:p>
            <a:pPr marL="0" marR="0">
              <a:lnSpc>
                <a:spcPct val="107000"/>
              </a:lnSpc>
              <a:spcBef>
                <a:spcPts val="0"/>
              </a:spcBef>
              <a:spcAft>
                <a:spcPts val="800"/>
              </a:spcAft>
            </a:pPr>
            <a:r>
              <a:rPr lang="en-US" sz="5600" b="1" dirty="0">
                <a:effectLst/>
                <a:latin typeface="Calibri" panose="020F0502020204030204" pitchFamily="34" charset="0"/>
                <a:ea typeface="Calibri" panose="020F0502020204030204" pitchFamily="34" charset="0"/>
                <a:cs typeface="Times New Roman" panose="02020603050405020304" pitchFamily="18" charset="0"/>
              </a:rPr>
              <a:t>Once navigated to the assessment procedure the reason eMASS intentionally did not allow the import the control will be listed in the “Add Test Result” section. In this example you have “insufficient permissions”.  eMASS does this by design to allow collaboration between different packages, individuals, and stages a package may be at in its workflow. </a:t>
            </a:r>
          </a:p>
          <a:p>
            <a:pPr marL="342900" marR="0" lvl="0" indent="-342900">
              <a:lnSpc>
                <a:spcPct val="107000"/>
              </a:lnSpc>
              <a:spcBef>
                <a:spcPts val="0"/>
              </a:spcBef>
              <a:spcAft>
                <a:spcPts val="0"/>
              </a:spcAft>
              <a:buFont typeface="Symbol" panose="05050102010706020507" pitchFamily="18" charset="2"/>
              <a:buChar char=""/>
            </a:pPr>
            <a:r>
              <a:rPr lang="en-US" sz="5600" b="1" dirty="0">
                <a:effectLst/>
                <a:latin typeface="Calibri" panose="020F0502020204030204" pitchFamily="34" charset="0"/>
                <a:ea typeface="Calibri" panose="020F0502020204030204" pitchFamily="34" charset="0"/>
                <a:cs typeface="Times New Roman" panose="02020603050405020304" pitchFamily="18" charset="0"/>
              </a:rPr>
              <a:t>Another example why a control may be listed as “Unable to Import” could be because the control is inherited from another package, if your package is not responsible for addressing the assessment procedure because its being inherited then logically you would not be allowed to update other organization’s packages and their assessment procedures that you are inheriting. </a:t>
            </a:r>
          </a:p>
          <a:p>
            <a:pPr marL="342900" marR="0" lvl="0" indent="-342900">
              <a:lnSpc>
                <a:spcPct val="107000"/>
              </a:lnSpc>
              <a:spcBef>
                <a:spcPts val="0"/>
              </a:spcBef>
              <a:spcAft>
                <a:spcPts val="0"/>
              </a:spcAft>
              <a:buFont typeface="Symbol" panose="05050102010706020507" pitchFamily="18" charset="2"/>
              <a:buChar char=""/>
            </a:pPr>
            <a:endParaRPr lang="en-US" sz="56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5600" b="1" dirty="0">
                <a:effectLst/>
                <a:latin typeface="Calibri" panose="020F0502020204030204" pitchFamily="34" charset="0"/>
                <a:ea typeface="Calibri" panose="020F0502020204030204" pitchFamily="34" charset="0"/>
                <a:cs typeface="Times New Roman" panose="02020603050405020304" pitchFamily="18" charset="0"/>
              </a:rPr>
              <a:t>As a second example why a control may be listed as “Unable to Import” could be because the specified assessment procedure has been sent for review farther along in the package workflow such as a Security Control Reviewer (SCA) for review. While a control is submitted for review higher in the workflow it can not be altered lower in the workflow. To edit that control the SCA would have to kick the workflow back to allow the control to be edited (aka: made importable again).</a:t>
            </a:r>
          </a:p>
          <a:p>
            <a:pPr marL="0" marR="0">
              <a:lnSpc>
                <a:spcPct val="107000"/>
              </a:lnSpc>
              <a:spcBef>
                <a:spcPts val="0"/>
              </a:spcBef>
              <a:spcAft>
                <a:spcPts val="800"/>
              </a:spcAft>
            </a:pPr>
            <a:r>
              <a:rPr lang="en-US" sz="56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This is intentionally a feature of eMASS not an error. </a:t>
            </a:r>
            <a:r>
              <a:rPr lang="en-US" sz="5600" b="1" dirty="0">
                <a:effectLst/>
                <a:latin typeface="Calibri" panose="020F0502020204030204" pitchFamily="34" charset="0"/>
                <a:ea typeface="Calibri" panose="020F0502020204030204" pitchFamily="34" charset="0"/>
                <a:cs typeface="Times New Roman" panose="02020603050405020304" pitchFamily="18" charset="0"/>
              </a:rPr>
              <a:t>If this is encountered continue with the upload as normal and make note to review the “Unable to Import” controls individually at a latter time.</a:t>
            </a:r>
          </a:p>
          <a:p>
            <a:endParaRPr lang="en-US" dirty="0"/>
          </a:p>
        </p:txBody>
      </p:sp>
      <p:pic>
        <p:nvPicPr>
          <p:cNvPr id="5" name="Picture 4">
            <a:extLst>
              <a:ext uri="{FF2B5EF4-FFF2-40B4-BE49-F238E27FC236}">
                <a16:creationId xmlns:a16="http://schemas.microsoft.com/office/drawing/2014/main" id="{31C05813-87AB-E3FE-0032-597583F58F6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4067" y="1500715"/>
            <a:ext cx="6452797" cy="2774951"/>
          </a:xfrm>
          <a:prstGeom prst="rect">
            <a:avLst/>
          </a:prstGeom>
          <a:noFill/>
          <a:ln>
            <a:noFill/>
          </a:ln>
        </p:spPr>
      </p:pic>
    </p:spTree>
    <p:extLst>
      <p:ext uri="{BB962C8B-B14F-4D97-AF65-F5344CB8AC3E}">
        <p14:creationId xmlns:p14="http://schemas.microsoft.com/office/powerpoint/2010/main" val="1765672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30300A-7EBF-2F2C-136D-FBF545DA0450}"/>
              </a:ext>
            </a:extLst>
          </p:cNvPr>
          <p:cNvSpPr>
            <a:spLocks noGrp="1"/>
          </p:cNvSpPr>
          <p:nvPr>
            <p:ph type="title"/>
          </p:nvPr>
        </p:nvSpPr>
        <p:spPr>
          <a:xfrm>
            <a:off x="677334" y="207038"/>
            <a:ext cx="8596668" cy="1219200"/>
          </a:xfrm>
        </p:spPr>
        <p:txBody>
          <a:bodyPr>
            <a:normAutofit/>
          </a:bodyPr>
          <a:lstStyle/>
          <a:p>
            <a:pPr algn="ctr"/>
            <a:r>
              <a:rPr lang="en-US" sz="4000" b="1" dirty="0"/>
              <a:t>Saving Time to Save Money: </a:t>
            </a:r>
            <a:br>
              <a:rPr lang="en-US" sz="2800" b="1" dirty="0"/>
            </a:br>
            <a:r>
              <a:rPr lang="en-US" sz="2800" b="1" dirty="0"/>
              <a:t>Policy Generator</a:t>
            </a:r>
          </a:p>
        </p:txBody>
      </p:sp>
      <p:sp>
        <p:nvSpPr>
          <p:cNvPr id="3" name="Content Placeholder 2">
            <a:extLst>
              <a:ext uri="{FF2B5EF4-FFF2-40B4-BE49-F238E27FC236}">
                <a16:creationId xmlns:a16="http://schemas.microsoft.com/office/drawing/2014/main" id="{5E8B8B1C-34D2-E218-F681-8ACD9EFAAC89}"/>
              </a:ext>
            </a:extLst>
          </p:cNvPr>
          <p:cNvSpPr>
            <a:spLocks noGrp="1"/>
          </p:cNvSpPr>
          <p:nvPr>
            <p:ph sz="half" idx="1"/>
          </p:nvPr>
        </p:nvSpPr>
        <p:spPr>
          <a:xfrm>
            <a:off x="223521" y="1341120"/>
            <a:ext cx="3896092" cy="4700241"/>
          </a:xfrm>
        </p:spPr>
        <p:txBody>
          <a:bodyPr>
            <a:normAutofit fontScale="62500" lnSpcReduction="20000"/>
          </a:bodyPr>
          <a:lstStyle/>
          <a:p>
            <a:pPr marL="0" indent="0">
              <a:buNone/>
            </a:pPr>
            <a:r>
              <a:rPr lang="en-US" sz="2600" b="1" dirty="0">
                <a:solidFill>
                  <a:schemeClr val="accent2"/>
                </a:solidFill>
              </a:rPr>
              <a:t>The Guided RMF Assessment Tool can generate RMF policies from eMASS TRE documents in seconds.</a:t>
            </a:r>
          </a:p>
          <a:p>
            <a:r>
              <a:rPr lang="en-US" sz="2300" dirty="0"/>
              <a:t>The policy generator can create policies specific to a Security Control Family or it can create a single policy that includes all Security Control Families in seconds.</a:t>
            </a:r>
          </a:p>
          <a:p>
            <a:r>
              <a:rPr lang="en-US" sz="2300" dirty="0"/>
              <a:t>Polices are based on security control responses / assessment procedures. Better responses will generate better policies.  </a:t>
            </a:r>
          </a:p>
          <a:p>
            <a:r>
              <a:rPr lang="en-US" sz="2300" dirty="0"/>
              <a:t>The Generated Policy documents can be used as:</a:t>
            </a:r>
          </a:p>
          <a:p>
            <a:pPr lvl="1"/>
            <a:r>
              <a:rPr lang="en-US" sz="2000" dirty="0"/>
              <a:t>Organizations can add a cover page and summary page then use it as a stand-alone policy.</a:t>
            </a:r>
          </a:p>
          <a:p>
            <a:pPr lvl="1"/>
            <a:r>
              <a:rPr lang="en-US" sz="2000" dirty="0"/>
              <a:t>As an appendix to exiting organizational polices.</a:t>
            </a:r>
          </a:p>
          <a:p>
            <a:pPr lvl="1"/>
            <a:r>
              <a:rPr lang="en-US" sz="2000" dirty="0"/>
              <a:t>As a Systems Security Plan (SSP)</a:t>
            </a:r>
          </a:p>
          <a:p>
            <a:pPr lvl="1"/>
            <a:r>
              <a:rPr lang="en-US" sz="2000" dirty="0"/>
              <a:t>As a timestamped auditable record of when security controls / assessment procedures were last addressed.</a:t>
            </a:r>
          </a:p>
          <a:p>
            <a:endParaRPr lang="en-US" dirty="0"/>
          </a:p>
        </p:txBody>
      </p:sp>
      <p:sp>
        <p:nvSpPr>
          <p:cNvPr id="8" name="Content Placeholder 7">
            <a:extLst>
              <a:ext uri="{FF2B5EF4-FFF2-40B4-BE49-F238E27FC236}">
                <a16:creationId xmlns:a16="http://schemas.microsoft.com/office/drawing/2014/main" id="{0AEB5045-8BFB-26D8-C2DC-62A1C5C115C1}"/>
              </a:ext>
            </a:extLst>
          </p:cNvPr>
          <p:cNvSpPr>
            <a:spLocks noGrp="1"/>
          </p:cNvSpPr>
          <p:nvPr>
            <p:ph sz="half" idx="2"/>
          </p:nvPr>
        </p:nvSpPr>
        <p:spPr>
          <a:xfrm>
            <a:off x="4119613" y="1426239"/>
            <a:ext cx="5890661" cy="4483674"/>
          </a:xfrm>
        </p:spPr>
        <p:txBody>
          <a:bodyPr>
            <a:normAutofit fontScale="62500" lnSpcReduction="20000"/>
          </a:bodyPr>
          <a:lstStyle/>
          <a:p>
            <a:pPr marL="0" indent="0" algn="l">
              <a:buNone/>
            </a:pPr>
            <a:r>
              <a:rPr lang="en-US" sz="2000" dirty="0"/>
              <a:t>Writing an RMF Policy might take 8 hours to complete if your fast, "The Guided RMF Assessment Tool" can generate a policy in around 30 seconds, creating a of time savings of 99.99%. </a:t>
            </a:r>
          </a:p>
          <a:p>
            <a:pPr algn="l">
              <a:buFont typeface="Wingdings" panose="05000000000000000000" pitchFamily="2" charset="2"/>
              <a:buChar char="Ø"/>
            </a:pPr>
            <a:r>
              <a:rPr lang="en-US" sz="2000" dirty="0"/>
              <a:t>Here's the breakdown:</a:t>
            </a:r>
          </a:p>
          <a:p>
            <a:pPr lvl="1">
              <a:buFont typeface="Wingdings" panose="05000000000000000000" pitchFamily="2" charset="2"/>
              <a:buChar char="Ø"/>
            </a:pPr>
            <a:r>
              <a:rPr lang="en-US" sz="2000" dirty="0"/>
              <a:t>8 hours = 28,800 seconds</a:t>
            </a:r>
          </a:p>
          <a:p>
            <a:pPr lvl="1">
              <a:buFont typeface="Wingdings" panose="05000000000000000000" pitchFamily="2" charset="2"/>
              <a:buChar char="Ø"/>
            </a:pPr>
            <a:r>
              <a:rPr lang="en-US" sz="2000" dirty="0"/>
              <a:t>28,800 seconds - 30 seconds = 28,770 seconds saved</a:t>
            </a:r>
          </a:p>
          <a:p>
            <a:pPr lvl="1">
              <a:buFont typeface="Wingdings" panose="05000000000000000000" pitchFamily="2" charset="2"/>
              <a:buChar char="Ø"/>
            </a:pPr>
            <a:r>
              <a:rPr lang="en-US" sz="2000" dirty="0"/>
              <a:t>28,770 seconds / 28,800 seconds x 100% = 99.99%</a:t>
            </a:r>
          </a:p>
          <a:p>
            <a:pPr algn="l">
              <a:buFont typeface="Arial" panose="020B0604020202020204" pitchFamily="34" charset="0"/>
              <a:buChar char="•"/>
            </a:pPr>
            <a:r>
              <a:rPr lang="en-US" sz="2000" dirty="0"/>
              <a:t>Even if you add an additional 10 minutes to add a cover page the total time savings would still be 99.97%. </a:t>
            </a:r>
          </a:p>
          <a:p>
            <a:pPr algn="l">
              <a:buFont typeface="Arial" panose="020B0604020202020204" pitchFamily="34" charset="0"/>
              <a:buChar char="•"/>
            </a:pPr>
            <a:r>
              <a:rPr lang="en-US" sz="2000" dirty="0"/>
              <a:t>Here's the updated breakdown:</a:t>
            </a:r>
          </a:p>
          <a:p>
            <a:pPr lvl="1">
              <a:buFont typeface="Arial" panose="020B0604020202020204" pitchFamily="34" charset="0"/>
              <a:buChar char="•"/>
            </a:pPr>
            <a:r>
              <a:rPr lang="en-US" sz="2000" dirty="0"/>
              <a:t>8 hours = 28,800 seconds</a:t>
            </a:r>
          </a:p>
          <a:p>
            <a:pPr lvl="1">
              <a:buFont typeface="Arial" panose="020B0604020202020204" pitchFamily="34" charset="0"/>
              <a:buChar char="•"/>
            </a:pPr>
            <a:r>
              <a:rPr lang="en-US" sz="2000" dirty="0"/>
              <a:t>28,800 seconds - 30 seconds = 28,770 seconds saved</a:t>
            </a:r>
          </a:p>
          <a:p>
            <a:pPr lvl="1">
              <a:buFont typeface="Arial" panose="020B0604020202020204" pitchFamily="34" charset="0"/>
              <a:buChar char="•"/>
            </a:pPr>
            <a:r>
              <a:rPr lang="en-US" sz="2000" dirty="0"/>
              <a:t>10 minutes = 600 seconds</a:t>
            </a:r>
          </a:p>
          <a:p>
            <a:pPr lvl="1">
              <a:buFont typeface="Arial" panose="020B0604020202020204" pitchFamily="34" charset="0"/>
              <a:buChar char="•"/>
            </a:pPr>
            <a:r>
              <a:rPr lang="en-US" sz="2000" dirty="0"/>
              <a:t>28,770 seconds + 600 seconds = 29,370 seconds saved</a:t>
            </a:r>
          </a:p>
          <a:p>
            <a:pPr lvl="1">
              <a:buFont typeface="Arial" panose="020B0604020202020204" pitchFamily="34" charset="0"/>
              <a:buChar char="•"/>
            </a:pPr>
            <a:r>
              <a:rPr lang="en-US" sz="2000" dirty="0"/>
              <a:t>29,370 seconds / 28,800 seconds x 100% = 99.97%</a:t>
            </a:r>
          </a:p>
          <a:p>
            <a:pPr lvl="1"/>
            <a:endParaRPr lang="en-US" dirty="0"/>
          </a:p>
        </p:txBody>
      </p:sp>
      <p:sp>
        <p:nvSpPr>
          <p:cNvPr id="12" name="TextBox 11">
            <a:extLst>
              <a:ext uri="{FF2B5EF4-FFF2-40B4-BE49-F238E27FC236}">
                <a16:creationId xmlns:a16="http://schemas.microsoft.com/office/drawing/2014/main" id="{4E98FD1A-0451-4D4C-5A20-57C265FF087C}"/>
              </a:ext>
            </a:extLst>
          </p:cNvPr>
          <p:cNvSpPr txBox="1"/>
          <p:nvPr/>
        </p:nvSpPr>
        <p:spPr>
          <a:xfrm>
            <a:off x="4798194" y="5626894"/>
            <a:ext cx="4533499" cy="1231106"/>
          </a:xfrm>
          <a:prstGeom prst="rect">
            <a:avLst/>
          </a:prstGeom>
          <a:noFill/>
        </p:spPr>
        <p:txBody>
          <a:bodyPr wrap="square">
            <a:spAutoFit/>
          </a:bodyPr>
          <a:lstStyle/>
          <a:p>
            <a:r>
              <a:rPr lang="en-US" b="1" dirty="0">
                <a:solidFill>
                  <a:srgbClr val="13343B"/>
                </a:solidFill>
                <a:latin typeface="Arial" panose="020B0604020202020204" pitchFamily="34" charset="0"/>
                <a:cs typeface="Arial" panose="020B0604020202020204" pitchFamily="34" charset="0"/>
              </a:rPr>
              <a:t>For Policy Creation “The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99%</a:t>
            </a:r>
            <a:r>
              <a:rPr lang="en-US" sz="2600" b="1" dirty="0">
                <a:solidFill>
                  <a:schemeClr val="accent2"/>
                </a:solidFill>
                <a:latin typeface="Arial" panose="020B0604020202020204" pitchFamily="34" charset="0"/>
                <a:cs typeface="Arial" panose="020B0604020202020204" pitchFamily="34" charset="0"/>
              </a:rPr>
              <a:t> time Savings</a:t>
            </a:r>
          </a:p>
        </p:txBody>
      </p:sp>
    </p:spTree>
    <p:extLst>
      <p:ext uri="{BB962C8B-B14F-4D97-AF65-F5344CB8AC3E}">
        <p14:creationId xmlns:p14="http://schemas.microsoft.com/office/powerpoint/2010/main" val="159440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3ADF-042F-31E0-E8F1-E682F1BF1F38}"/>
              </a:ext>
            </a:extLst>
          </p:cNvPr>
          <p:cNvSpPr>
            <a:spLocks noGrp="1"/>
          </p:cNvSpPr>
          <p:nvPr>
            <p:ph type="title"/>
          </p:nvPr>
        </p:nvSpPr>
        <p:spPr/>
        <p:txBody>
          <a:bodyPr>
            <a:normAutofit/>
          </a:bodyPr>
          <a:lstStyle/>
          <a:p>
            <a:pPr algn="ctr"/>
            <a:r>
              <a:rPr lang="en-US" sz="4800" b="1" dirty="0"/>
              <a:t>Total Time Savings</a:t>
            </a:r>
          </a:p>
        </p:txBody>
      </p:sp>
      <p:sp>
        <p:nvSpPr>
          <p:cNvPr id="3" name="Content Placeholder 2">
            <a:extLst>
              <a:ext uri="{FF2B5EF4-FFF2-40B4-BE49-F238E27FC236}">
                <a16:creationId xmlns:a16="http://schemas.microsoft.com/office/drawing/2014/main" id="{F84B6060-A858-1CFB-A003-25B064462F5D}"/>
              </a:ext>
            </a:extLst>
          </p:cNvPr>
          <p:cNvSpPr>
            <a:spLocks noGrp="1"/>
          </p:cNvSpPr>
          <p:nvPr>
            <p:ph sz="half" idx="1"/>
          </p:nvPr>
        </p:nvSpPr>
        <p:spPr>
          <a:xfrm>
            <a:off x="311574" y="2160590"/>
            <a:ext cx="4876443" cy="3880772"/>
          </a:xfrm>
        </p:spPr>
        <p:txBody>
          <a:bodyPr>
            <a:normAutofit/>
          </a:bodyPr>
          <a:lstStyle/>
          <a:p>
            <a:r>
              <a:rPr lang="en-US" i="0" dirty="0">
                <a:solidFill>
                  <a:srgbClr val="13343B"/>
                </a:solidFill>
                <a:effectLst/>
                <a:latin typeface="Arial" panose="020B0604020202020204" pitchFamily="34" charset="0"/>
                <a:cs typeface="Arial" panose="020B0604020202020204" pitchFamily="34" charset="0"/>
              </a:rPr>
              <a:t>For </a:t>
            </a:r>
            <a:r>
              <a:rPr lang="en-US" b="1" i="0" u="sng" dirty="0">
                <a:solidFill>
                  <a:srgbClr val="13343B"/>
                </a:solidFill>
                <a:effectLst/>
                <a:latin typeface="Arial" panose="020B0604020202020204" pitchFamily="34" charset="0"/>
                <a:cs typeface="Arial" panose="020B0604020202020204" pitchFamily="34" charset="0"/>
              </a:rPr>
              <a:t>controls that would normally take 30 min</a:t>
            </a:r>
            <a:r>
              <a:rPr lang="en-US" i="0" dirty="0">
                <a:solidFill>
                  <a:srgbClr val="13343B"/>
                </a:solidFill>
                <a:effectLst/>
                <a:latin typeface="Arial" panose="020B0604020202020204" pitchFamily="34" charset="0"/>
                <a:cs typeface="Arial" panose="020B0604020202020204" pitchFamily="34" charset="0"/>
              </a:rPr>
              <a:t>, </a:t>
            </a:r>
            <a:r>
              <a:rPr lang="en-US" dirty="0">
                <a:solidFill>
                  <a:srgbClr val="13343B"/>
                </a:solidFill>
                <a:latin typeface="Arial" panose="020B0604020202020204" pitchFamily="34" charset="0"/>
                <a:cs typeface="Arial" panose="020B0604020202020204" pitchFamily="34" charset="0"/>
              </a:rPr>
              <a:t>“T</a:t>
            </a:r>
            <a:r>
              <a:rPr lang="en-US" b="0" i="0" dirty="0">
                <a:solidFill>
                  <a:srgbClr val="13343B"/>
                </a:solidFill>
                <a:effectLst/>
                <a:latin typeface="Arial" panose="020B0604020202020204" pitchFamily="34" charset="0"/>
                <a:cs typeface="Arial" panose="020B0604020202020204" pitchFamily="34" charset="0"/>
              </a:rPr>
              <a: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83.33%</a:t>
            </a:r>
            <a:r>
              <a:rPr lang="en-US" sz="2600" b="1" dirty="0">
                <a:solidFill>
                  <a:schemeClr val="accent2"/>
                </a:solidFill>
                <a:latin typeface="Arial" panose="020B0604020202020204" pitchFamily="34" charset="0"/>
                <a:cs typeface="Arial" panose="020B0604020202020204" pitchFamily="34" charset="0"/>
              </a:rPr>
              <a:t> time Savings</a:t>
            </a:r>
          </a:p>
          <a:p>
            <a:pPr marL="457200" lvl="1" indent="0">
              <a:buNone/>
            </a:pPr>
            <a:endParaRPr lang="en-US" sz="2600" b="1" dirty="0">
              <a:solidFill>
                <a:schemeClr val="accent2"/>
              </a:solidFill>
              <a:latin typeface="Arial" panose="020B0604020202020204" pitchFamily="34" charset="0"/>
              <a:cs typeface="Arial" panose="020B0604020202020204" pitchFamily="34" charset="0"/>
            </a:endParaRPr>
          </a:p>
          <a:p>
            <a:r>
              <a:rPr lang="en-US" i="0" dirty="0">
                <a:solidFill>
                  <a:srgbClr val="13343B"/>
                </a:solidFill>
                <a:effectLst/>
                <a:latin typeface="Arial" panose="020B0604020202020204" pitchFamily="34" charset="0"/>
                <a:cs typeface="Arial" panose="020B0604020202020204" pitchFamily="34" charset="0"/>
              </a:rPr>
              <a:t>For </a:t>
            </a:r>
            <a:r>
              <a:rPr lang="en-US" b="1" i="0" u="sng" dirty="0">
                <a:solidFill>
                  <a:srgbClr val="13343B"/>
                </a:solidFill>
                <a:effectLst/>
                <a:latin typeface="Arial" panose="020B0604020202020204" pitchFamily="34" charset="0"/>
                <a:cs typeface="Arial" panose="020B0604020202020204" pitchFamily="34" charset="0"/>
              </a:rPr>
              <a:t>controls that would normally take 5 min</a:t>
            </a:r>
            <a:r>
              <a:rPr lang="en-US" i="0" dirty="0">
                <a:solidFill>
                  <a:srgbClr val="13343B"/>
                </a:solidFill>
                <a:effectLst/>
                <a:latin typeface="Arial" panose="020B0604020202020204" pitchFamily="34" charset="0"/>
                <a:cs typeface="Arial" panose="020B0604020202020204" pitchFamily="34" charset="0"/>
              </a:rPr>
              <a:t>, </a:t>
            </a:r>
            <a:r>
              <a:rPr lang="en-US" dirty="0">
                <a:solidFill>
                  <a:srgbClr val="13343B"/>
                </a:solidFill>
                <a:latin typeface="Arial" panose="020B0604020202020204" pitchFamily="34" charset="0"/>
                <a:cs typeface="Arial" panose="020B0604020202020204" pitchFamily="34" charset="0"/>
              </a:rPr>
              <a:t>“The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94%</a:t>
            </a:r>
            <a:r>
              <a:rPr lang="en-US" sz="2600" b="1" dirty="0">
                <a:solidFill>
                  <a:schemeClr val="accent2"/>
                </a:solidFill>
                <a:latin typeface="Arial" panose="020B0604020202020204" pitchFamily="34" charset="0"/>
                <a:cs typeface="Arial" panose="020B0604020202020204" pitchFamily="34" charset="0"/>
              </a:rPr>
              <a:t> time Savings</a:t>
            </a:r>
          </a:p>
          <a:p>
            <a:endParaRPr lang="en-US" dirty="0"/>
          </a:p>
        </p:txBody>
      </p:sp>
      <p:sp>
        <p:nvSpPr>
          <p:cNvPr id="4" name="Content Placeholder 3">
            <a:extLst>
              <a:ext uri="{FF2B5EF4-FFF2-40B4-BE49-F238E27FC236}">
                <a16:creationId xmlns:a16="http://schemas.microsoft.com/office/drawing/2014/main" id="{EA37989F-D214-CD75-8DC9-E001B86E43F1}"/>
              </a:ext>
            </a:extLst>
          </p:cNvPr>
          <p:cNvSpPr>
            <a:spLocks noGrp="1"/>
          </p:cNvSpPr>
          <p:nvPr>
            <p:ph sz="half" idx="2"/>
          </p:nvPr>
        </p:nvSpPr>
        <p:spPr>
          <a:xfrm>
            <a:off x="5417229" y="2160590"/>
            <a:ext cx="4477542" cy="3880773"/>
          </a:xfrm>
        </p:spPr>
        <p:txBody>
          <a:bodyPr>
            <a:normAutofit/>
          </a:bodyPr>
          <a:lstStyle/>
          <a:p>
            <a:r>
              <a:rPr lang="en-US" dirty="0">
                <a:solidFill>
                  <a:srgbClr val="13343B"/>
                </a:solidFill>
                <a:latin typeface="Arial" panose="020B0604020202020204" pitchFamily="34" charset="0"/>
                <a:cs typeface="Arial" panose="020B0604020202020204" pitchFamily="34" charset="0"/>
              </a:rPr>
              <a:t>For </a:t>
            </a:r>
            <a:r>
              <a:rPr lang="en-US" b="1" u="sng" dirty="0">
                <a:solidFill>
                  <a:srgbClr val="13343B"/>
                </a:solidFill>
                <a:latin typeface="Arial" panose="020B0604020202020204" pitchFamily="34" charset="0"/>
                <a:cs typeface="Arial" panose="020B0604020202020204" pitchFamily="34" charset="0"/>
              </a:rPr>
              <a:t>policy creation </a:t>
            </a:r>
            <a:r>
              <a:rPr lang="en-US" dirty="0">
                <a:solidFill>
                  <a:srgbClr val="13343B"/>
                </a:solidFill>
                <a:latin typeface="Arial" panose="020B0604020202020204" pitchFamily="34" charset="0"/>
                <a:cs typeface="Arial" panose="020B0604020202020204" pitchFamily="34" charset="0"/>
              </a:rPr>
              <a:t>“The Guided RMF Assessment Tool"  can create a</a:t>
            </a:r>
          </a:p>
          <a:p>
            <a:pPr marL="457200" lvl="1" indent="0">
              <a:buNone/>
            </a:pPr>
            <a:r>
              <a:rPr lang="en-US" b="0" i="0" dirty="0">
                <a:solidFill>
                  <a:srgbClr val="13343B"/>
                </a:solidFill>
                <a:effectLst/>
                <a:latin typeface="Arial" panose="020B0604020202020204" pitchFamily="34" charset="0"/>
                <a:cs typeface="Arial" panose="020B0604020202020204" pitchFamily="34" charset="0"/>
              </a:rPr>
              <a:t> </a:t>
            </a:r>
            <a:r>
              <a:rPr lang="en-US" sz="3800" b="1" dirty="0">
                <a:solidFill>
                  <a:schemeClr val="accent2"/>
                </a:solidFill>
                <a:latin typeface="Arial" panose="020B0604020202020204" pitchFamily="34" charset="0"/>
                <a:cs typeface="Arial" panose="020B0604020202020204" pitchFamily="34" charset="0"/>
              </a:rPr>
              <a:t>99%</a:t>
            </a:r>
            <a:r>
              <a:rPr lang="en-US" sz="2600" b="1" dirty="0">
                <a:solidFill>
                  <a:schemeClr val="accent2"/>
                </a:solidFill>
                <a:latin typeface="Arial" panose="020B0604020202020204" pitchFamily="34" charset="0"/>
                <a:cs typeface="Arial" panose="020B0604020202020204" pitchFamily="34" charset="0"/>
              </a:rPr>
              <a:t> time Savings</a:t>
            </a:r>
          </a:p>
          <a:p>
            <a:endParaRPr lang="en-US" dirty="0"/>
          </a:p>
        </p:txBody>
      </p:sp>
    </p:spTree>
    <p:extLst>
      <p:ext uri="{BB962C8B-B14F-4D97-AF65-F5344CB8AC3E}">
        <p14:creationId xmlns:p14="http://schemas.microsoft.com/office/powerpoint/2010/main" val="2401868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D151A-3547-A0B2-29CA-415343A6684E}"/>
              </a:ext>
            </a:extLst>
          </p:cNvPr>
          <p:cNvSpPr>
            <a:spLocks noGrp="1"/>
          </p:cNvSpPr>
          <p:nvPr>
            <p:ph type="title"/>
          </p:nvPr>
        </p:nvSpPr>
        <p:spPr>
          <a:xfrm>
            <a:off x="677333" y="-1"/>
            <a:ext cx="8596668" cy="1414916"/>
          </a:xfrm>
        </p:spPr>
        <p:txBody>
          <a:bodyPr>
            <a:normAutofit/>
          </a:bodyPr>
          <a:lstStyle/>
          <a:p>
            <a:r>
              <a:rPr lang="en-US" dirty="0"/>
              <a:t>Key Benefits To Using </a:t>
            </a:r>
            <a:br>
              <a:rPr lang="en-US" dirty="0"/>
            </a:br>
            <a:r>
              <a:rPr lang="en-US" dirty="0"/>
              <a:t>The Guided RMF Assessment Tool</a:t>
            </a:r>
          </a:p>
        </p:txBody>
      </p:sp>
      <p:sp>
        <p:nvSpPr>
          <p:cNvPr id="3" name="Content Placeholder 2">
            <a:extLst>
              <a:ext uri="{FF2B5EF4-FFF2-40B4-BE49-F238E27FC236}">
                <a16:creationId xmlns:a16="http://schemas.microsoft.com/office/drawing/2014/main" id="{F8FB4CCB-FFA8-80A0-8D30-D923BE21DF0A}"/>
              </a:ext>
            </a:extLst>
          </p:cNvPr>
          <p:cNvSpPr>
            <a:spLocks noGrp="1"/>
          </p:cNvSpPr>
          <p:nvPr>
            <p:ph sz="half" idx="1"/>
          </p:nvPr>
        </p:nvSpPr>
        <p:spPr>
          <a:xfrm>
            <a:off x="503840" y="1318660"/>
            <a:ext cx="4828317" cy="5265019"/>
          </a:xfrm>
        </p:spPr>
        <p:txBody>
          <a:bodyPr>
            <a:normAutofit fontScale="85000" lnSpcReduction="10000"/>
          </a:bodyPr>
          <a:lstStyle/>
          <a:p>
            <a:r>
              <a:rPr lang="en-US" sz="2000" dirty="0">
                <a:solidFill>
                  <a:schemeClr val="tx1"/>
                </a:solidFill>
              </a:rPr>
              <a:t>Control responses are standardized</a:t>
            </a:r>
          </a:p>
          <a:p>
            <a:r>
              <a:rPr lang="en-US" sz="2000" dirty="0">
                <a:solidFill>
                  <a:schemeClr val="tx1"/>
                </a:solidFill>
              </a:rPr>
              <a:t>Security control and assessment procedure responses include demonstrating artifacts reflecting the stamens made in the standardized response is true and accurate.</a:t>
            </a:r>
          </a:p>
          <a:p>
            <a:r>
              <a:rPr lang="en-US" sz="2000" dirty="0">
                <a:solidFill>
                  <a:schemeClr val="tx1"/>
                </a:solidFill>
              </a:rPr>
              <a:t>Suggested Responses point cybersecurity professionals in the right direction of industry best practices and standards without them having to research every security control.</a:t>
            </a:r>
          </a:p>
          <a:p>
            <a:r>
              <a:rPr lang="en-US" sz="2000" dirty="0">
                <a:solidFill>
                  <a:schemeClr val="tx1"/>
                </a:solidFill>
              </a:rPr>
              <a:t>By making the process of addressing security controls for an entire eMASS RMF package quick and easy it can be done more frequently, furthering the mission / goal of a continuous RMF assessment methodology and increasing readiness and operational tempo.</a:t>
            </a:r>
          </a:p>
          <a:p>
            <a:r>
              <a:rPr lang="en-US" sz="2000" dirty="0">
                <a:solidFill>
                  <a:schemeClr val="tx1"/>
                </a:solidFill>
              </a:rPr>
              <a:t>The Guided RMF Assessment Tool makes it easier and faster to reach an ATO or an IATT</a:t>
            </a:r>
          </a:p>
        </p:txBody>
      </p:sp>
      <p:sp>
        <p:nvSpPr>
          <p:cNvPr id="6" name="Content Placeholder 5">
            <a:extLst>
              <a:ext uri="{FF2B5EF4-FFF2-40B4-BE49-F238E27FC236}">
                <a16:creationId xmlns:a16="http://schemas.microsoft.com/office/drawing/2014/main" id="{F66838A5-6CFC-21D8-F596-271A4A123A1D}"/>
              </a:ext>
            </a:extLst>
          </p:cNvPr>
          <p:cNvSpPr>
            <a:spLocks noGrp="1"/>
          </p:cNvSpPr>
          <p:nvPr>
            <p:ph sz="half" idx="2"/>
          </p:nvPr>
        </p:nvSpPr>
        <p:spPr>
          <a:xfrm>
            <a:off x="5399772" y="1318660"/>
            <a:ext cx="4292868" cy="5351647"/>
          </a:xfrm>
        </p:spPr>
        <p:txBody>
          <a:bodyPr>
            <a:normAutofit fontScale="85000" lnSpcReduction="10000"/>
          </a:bodyPr>
          <a:lstStyle/>
          <a:p>
            <a:r>
              <a:rPr lang="en-US" sz="2000" dirty="0">
                <a:solidFill>
                  <a:schemeClr val="tx1"/>
                </a:solidFill>
              </a:rPr>
              <a:t>The Guided RMF Assessment Tool saves time so cyber professional can focus on other tasks.</a:t>
            </a:r>
          </a:p>
          <a:p>
            <a:r>
              <a:rPr lang="en-US" sz="2000" dirty="0">
                <a:solidFill>
                  <a:schemeClr val="tx1"/>
                </a:solidFill>
              </a:rPr>
              <a:t>Cybersecurity professional can easily investigate a specific security control and identify related STIGs with a single mouse click.</a:t>
            </a:r>
          </a:p>
          <a:p>
            <a:r>
              <a:rPr lang="en-US" sz="2000" dirty="0">
                <a:solidFill>
                  <a:schemeClr val="tx1"/>
                </a:solidFill>
              </a:rPr>
              <a:t>The eMASS TRE can be imported and exported without the need for a large or messy copy and paste that could potentially mess up an eMASS package. This reduces human errors commonly found in eMASS packages.</a:t>
            </a:r>
          </a:p>
          <a:p>
            <a:r>
              <a:rPr lang="en-US" sz="2000" dirty="0">
                <a:solidFill>
                  <a:schemeClr val="tx1"/>
                </a:solidFill>
              </a:rPr>
              <a:t>The tool itself generates an artifact with an auditable time stamp that demonstrates security controls have been reviewed.</a:t>
            </a:r>
          </a:p>
          <a:p>
            <a:r>
              <a:rPr lang="en-US" sz="2000" dirty="0">
                <a:solidFill>
                  <a:schemeClr val="tx1"/>
                </a:solidFill>
              </a:rPr>
              <a:t>Reduces human errors to provide a better product to the customer in a shorter amount of time.</a:t>
            </a:r>
          </a:p>
          <a:p>
            <a:pPr marL="0" indent="0">
              <a:buNone/>
            </a:pPr>
            <a:endParaRPr lang="en-US" dirty="0"/>
          </a:p>
        </p:txBody>
      </p:sp>
    </p:spTree>
    <p:extLst>
      <p:ext uri="{BB962C8B-B14F-4D97-AF65-F5344CB8AC3E}">
        <p14:creationId xmlns:p14="http://schemas.microsoft.com/office/powerpoint/2010/main" val="571689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a:xfrm>
            <a:off x="744482" y="259522"/>
            <a:ext cx="9082683" cy="1082169"/>
          </a:xfrm>
        </p:spPr>
        <p:txBody>
          <a:bodyPr>
            <a:normAutofit/>
          </a:bodyPr>
          <a:lstStyle/>
          <a:p>
            <a:pPr algn="ctr"/>
            <a:r>
              <a:rPr lang="en-US" sz="6000" dirty="0"/>
              <a:t>The How to Guide</a:t>
            </a:r>
          </a:p>
        </p:txBody>
      </p:sp>
      <p:pic>
        <p:nvPicPr>
          <p:cNvPr id="9" name="Picture 8">
            <a:extLst>
              <a:ext uri="{FF2B5EF4-FFF2-40B4-BE49-F238E27FC236}">
                <a16:creationId xmlns:a16="http://schemas.microsoft.com/office/drawing/2014/main" id="{4ED76C8C-A18B-87C8-54F9-307B7A0D8A92}"/>
              </a:ext>
            </a:extLst>
          </p:cNvPr>
          <p:cNvPicPr>
            <a:picLocks noChangeAspect="1"/>
          </p:cNvPicPr>
          <p:nvPr/>
        </p:nvPicPr>
        <p:blipFill>
          <a:blip r:embed="rId2"/>
          <a:stretch>
            <a:fillRect/>
          </a:stretch>
        </p:blipFill>
        <p:spPr>
          <a:xfrm>
            <a:off x="2142311" y="1341691"/>
            <a:ext cx="6972658" cy="5073911"/>
          </a:xfrm>
          <a:prstGeom prst="rect">
            <a:avLst/>
          </a:prstGeom>
        </p:spPr>
      </p:pic>
    </p:spTree>
    <p:extLst>
      <p:ext uri="{BB962C8B-B14F-4D97-AF65-F5344CB8AC3E}">
        <p14:creationId xmlns:p14="http://schemas.microsoft.com/office/powerpoint/2010/main" val="361411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B17D659-5E3C-E3B7-613B-947B09A2CEBA}"/>
              </a:ext>
            </a:extLst>
          </p:cNvPr>
          <p:cNvPicPr>
            <a:picLocks noChangeAspect="1"/>
          </p:cNvPicPr>
          <p:nvPr/>
        </p:nvPicPr>
        <p:blipFill>
          <a:blip r:embed="rId2"/>
          <a:stretch>
            <a:fillRect/>
          </a:stretch>
        </p:blipFill>
        <p:spPr>
          <a:xfrm>
            <a:off x="6368916" y="1153301"/>
            <a:ext cx="3862740" cy="5546499"/>
          </a:xfrm>
          <a:prstGeom prst="rect">
            <a:avLst/>
          </a:prstGeom>
        </p:spPr>
      </p:pic>
      <p:sp>
        <p:nvSpPr>
          <p:cNvPr id="2" name="Title 1">
            <a:extLst>
              <a:ext uri="{FF2B5EF4-FFF2-40B4-BE49-F238E27FC236}">
                <a16:creationId xmlns:a16="http://schemas.microsoft.com/office/drawing/2014/main" id="{96E84355-E2DA-909C-2879-A664B48F5FA9}"/>
              </a:ext>
            </a:extLst>
          </p:cNvPr>
          <p:cNvSpPr>
            <a:spLocks noGrp="1"/>
          </p:cNvSpPr>
          <p:nvPr>
            <p:ph type="title"/>
          </p:nvPr>
        </p:nvSpPr>
        <p:spPr/>
        <p:txBody>
          <a:bodyPr/>
          <a:lstStyle/>
          <a:p>
            <a:r>
              <a:rPr lang="en-US" dirty="0"/>
              <a:t>Allowing The Tool To Run</a:t>
            </a:r>
          </a:p>
        </p:txBody>
      </p:sp>
      <p:sp>
        <p:nvSpPr>
          <p:cNvPr id="3" name="Content Placeholder 2">
            <a:extLst>
              <a:ext uri="{FF2B5EF4-FFF2-40B4-BE49-F238E27FC236}">
                <a16:creationId xmlns:a16="http://schemas.microsoft.com/office/drawing/2014/main" id="{CE9628F1-EAF9-F9A3-4B8D-470F3A0F69C6}"/>
              </a:ext>
            </a:extLst>
          </p:cNvPr>
          <p:cNvSpPr>
            <a:spLocks noGrp="1"/>
          </p:cNvSpPr>
          <p:nvPr>
            <p:ph sz="half" idx="1"/>
          </p:nvPr>
        </p:nvSpPr>
        <p:spPr/>
        <p:txBody>
          <a:bodyPr/>
          <a:lstStyle/>
          <a:p>
            <a:r>
              <a:rPr lang="en-US" dirty="0"/>
              <a:t>To allow this tool to function the following must be completed.</a:t>
            </a:r>
          </a:p>
          <a:p>
            <a:pPr lvl="1"/>
            <a:r>
              <a:rPr lang="en-US" dirty="0"/>
              <a:t>Download the tool to your computer</a:t>
            </a:r>
          </a:p>
          <a:p>
            <a:pPr lvl="1"/>
            <a:r>
              <a:rPr lang="en-US" dirty="0"/>
              <a:t>Right click the document</a:t>
            </a:r>
          </a:p>
          <a:p>
            <a:pPr lvl="1"/>
            <a:r>
              <a:rPr lang="en-US" dirty="0"/>
              <a:t>Click properties, </a:t>
            </a:r>
          </a:p>
          <a:p>
            <a:pPr lvl="1"/>
            <a:r>
              <a:rPr lang="en-US" dirty="0"/>
              <a:t>Check unblock</a:t>
            </a:r>
          </a:p>
          <a:p>
            <a:pPr lvl="1"/>
            <a:r>
              <a:rPr lang="en-US" dirty="0"/>
              <a:t>Then Click OK. </a:t>
            </a:r>
          </a:p>
          <a:p>
            <a:pPr marL="457200" lvl="1" indent="0">
              <a:buNone/>
            </a:pPr>
            <a:endParaRPr lang="en-US" dirty="0"/>
          </a:p>
          <a:p>
            <a:r>
              <a:rPr lang="en-US" dirty="0"/>
              <a:t>Allowing the Macros to run is required for the tool to function.</a:t>
            </a:r>
          </a:p>
          <a:p>
            <a:pPr lvl="1"/>
            <a:endParaRPr lang="en-US" dirty="0"/>
          </a:p>
          <a:p>
            <a:pPr marL="0" indent="0">
              <a:buNone/>
            </a:pPr>
            <a:endParaRPr lang="en-US" dirty="0"/>
          </a:p>
        </p:txBody>
      </p:sp>
      <p:sp>
        <p:nvSpPr>
          <p:cNvPr id="7" name="Arrow: Right 6">
            <a:extLst>
              <a:ext uri="{FF2B5EF4-FFF2-40B4-BE49-F238E27FC236}">
                <a16:creationId xmlns:a16="http://schemas.microsoft.com/office/drawing/2014/main" id="{2FE04921-B9C4-E007-B4C3-5B5225E1C7C7}"/>
              </a:ext>
            </a:extLst>
          </p:cNvPr>
          <p:cNvSpPr/>
          <p:nvPr/>
        </p:nvSpPr>
        <p:spPr>
          <a:xfrm rot="5005336">
            <a:off x="8274436" y="3958146"/>
            <a:ext cx="1999130" cy="766230"/>
          </a:xfrm>
          <a:prstGeom prst="rightArrow">
            <a:avLst/>
          </a:prstGeom>
          <a:scene3d>
            <a:camera prst="orthographicFront"/>
            <a:lightRig rig="threePt" dir="t"/>
          </a:scene3d>
          <a:sp3d>
            <a:bevelT w="165100" prst="coolSlan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5DFFAF-A9B1-C571-3207-AE136C107932}"/>
              </a:ext>
            </a:extLst>
          </p:cNvPr>
          <p:cNvSpPr/>
          <p:nvPr/>
        </p:nvSpPr>
        <p:spPr>
          <a:xfrm>
            <a:off x="9088362" y="5443408"/>
            <a:ext cx="922825" cy="597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5883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33772-8737-497B-6899-1439141FDC46}"/>
              </a:ext>
            </a:extLst>
          </p:cNvPr>
          <p:cNvSpPr>
            <a:spLocks noGrp="1"/>
          </p:cNvSpPr>
          <p:nvPr>
            <p:ph type="title"/>
          </p:nvPr>
        </p:nvSpPr>
        <p:spPr/>
        <p:txBody>
          <a:bodyPr/>
          <a:lstStyle/>
          <a:p>
            <a:r>
              <a:rPr lang="en-US" dirty="0"/>
              <a:t>The Interface</a:t>
            </a:r>
          </a:p>
        </p:txBody>
      </p:sp>
      <p:sp>
        <p:nvSpPr>
          <p:cNvPr id="3" name="Content Placeholder 2">
            <a:extLst>
              <a:ext uri="{FF2B5EF4-FFF2-40B4-BE49-F238E27FC236}">
                <a16:creationId xmlns:a16="http://schemas.microsoft.com/office/drawing/2014/main" id="{9E4CEF8C-0091-8866-5599-4DB2246B3892}"/>
              </a:ext>
            </a:extLst>
          </p:cNvPr>
          <p:cNvSpPr>
            <a:spLocks noGrp="1"/>
          </p:cNvSpPr>
          <p:nvPr>
            <p:ph sz="half" idx="1"/>
          </p:nvPr>
        </p:nvSpPr>
        <p:spPr>
          <a:xfrm>
            <a:off x="125128" y="1561149"/>
            <a:ext cx="4494997" cy="3880772"/>
          </a:xfrm>
        </p:spPr>
        <p:txBody>
          <a:bodyPr/>
          <a:lstStyle/>
          <a:p>
            <a:r>
              <a:rPr lang="en-US" sz="2000" b="1" dirty="0">
                <a:solidFill>
                  <a:schemeClr val="accent2"/>
                </a:solidFill>
              </a:rPr>
              <a:t>Clean and simple to use.</a:t>
            </a:r>
          </a:p>
          <a:p>
            <a:r>
              <a:rPr lang="en-US" dirty="0"/>
              <a:t>Only fields in blue need action.</a:t>
            </a:r>
          </a:p>
          <a:p>
            <a:r>
              <a:rPr lang="en-US" dirty="0"/>
              <a:t>Making security controls less intimidating, so cybersecurity professional can </a:t>
            </a:r>
            <a:r>
              <a:rPr lang="en-US" b="1" dirty="0">
                <a:solidFill>
                  <a:schemeClr val="accent2"/>
                </a:solidFill>
              </a:rPr>
              <a:t>focus more on cyber security and less on searching through government documentation.</a:t>
            </a:r>
          </a:p>
        </p:txBody>
      </p:sp>
      <p:pic>
        <p:nvPicPr>
          <p:cNvPr id="10" name="Picture 9">
            <a:extLst>
              <a:ext uri="{FF2B5EF4-FFF2-40B4-BE49-F238E27FC236}">
                <a16:creationId xmlns:a16="http://schemas.microsoft.com/office/drawing/2014/main" id="{A2686AF4-6E15-0146-840B-EA9E72917FB3}"/>
              </a:ext>
            </a:extLst>
          </p:cNvPr>
          <p:cNvPicPr>
            <a:picLocks noChangeAspect="1"/>
          </p:cNvPicPr>
          <p:nvPr/>
        </p:nvPicPr>
        <p:blipFill>
          <a:blip r:embed="rId2"/>
          <a:stretch>
            <a:fillRect/>
          </a:stretch>
        </p:blipFill>
        <p:spPr>
          <a:xfrm>
            <a:off x="4688649" y="1270000"/>
            <a:ext cx="6972658" cy="5073911"/>
          </a:xfrm>
          <a:prstGeom prst="rect">
            <a:avLst/>
          </a:prstGeom>
        </p:spPr>
      </p:pic>
    </p:spTree>
    <p:extLst>
      <p:ext uri="{BB962C8B-B14F-4D97-AF65-F5344CB8AC3E}">
        <p14:creationId xmlns:p14="http://schemas.microsoft.com/office/powerpoint/2010/main" val="259862075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Override1.xml><?xml version="1.0" encoding="utf-8"?>
<a:themeOverride xmlns:a="http://schemas.openxmlformats.org/drawingml/2006/main">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themeOverride>
</file>

<file path=docProps/app.xml><?xml version="1.0" encoding="utf-8"?>
<Properties xmlns="http://schemas.openxmlformats.org/officeDocument/2006/extended-properties" xmlns:vt="http://schemas.openxmlformats.org/officeDocument/2006/docPropsVTypes">
  <Template/>
  <TotalTime>1729</TotalTime>
  <Words>2821</Words>
  <Application>Microsoft Office PowerPoint</Application>
  <PresentationFormat>Widescreen</PresentationFormat>
  <Paragraphs>222</Paragraphs>
  <Slides>31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Symbol</vt:lpstr>
      <vt:lpstr>Trebuchet MS</vt:lpstr>
      <vt:lpstr>Wingdings</vt:lpstr>
      <vt:lpstr>Wingdings 3</vt:lpstr>
      <vt:lpstr>Facet</vt:lpstr>
      <vt:lpstr>The “Guided” RMF Assessment Tool</vt:lpstr>
      <vt:lpstr>What is The Guided RMF Assessment Tool?</vt:lpstr>
      <vt:lpstr>Saving Time to Save Money:  Answering Security Controls / Assessment Procedures</vt:lpstr>
      <vt:lpstr>Saving Time to Save Money:  Policy Generator</vt:lpstr>
      <vt:lpstr>Total Time Savings</vt:lpstr>
      <vt:lpstr>Key Benefits To Using  The Guided RMF Assessment Tool</vt:lpstr>
      <vt:lpstr>The How to Guide</vt:lpstr>
      <vt:lpstr>Allowing The Tool To Run</vt:lpstr>
      <vt:lpstr>The Interface</vt:lpstr>
      <vt:lpstr>The Interface: Show / Hide Buttons</vt:lpstr>
      <vt:lpstr>The Interface: Importing the eMASS TRE</vt:lpstr>
      <vt:lpstr>The Interface: Importing the eMASS TRE Success!</vt:lpstr>
      <vt:lpstr>The Interface: Importing the eMASS TRE Failure!</vt:lpstr>
      <vt:lpstr>The Interface: Deleting All Data</vt:lpstr>
      <vt:lpstr>The Interface: Search Controls Button</vt:lpstr>
      <vt:lpstr>The Interface: Go To Completed Security Controls</vt:lpstr>
      <vt:lpstr>The Interface: Check the RMF Database Button</vt:lpstr>
      <vt:lpstr>The Interface: Navigation Controls</vt:lpstr>
      <vt:lpstr>The Interface: Clear form button</vt:lpstr>
      <vt:lpstr>The Interface: Submit Button</vt:lpstr>
      <vt:lpstr>The Interface: Submit Button</vt:lpstr>
      <vt:lpstr>The Interface: Export To Desktop Button Success!</vt:lpstr>
      <vt:lpstr>The Interface: Export To Desktop Button Failure!</vt:lpstr>
      <vt:lpstr>Exporting SUCCESS! Right To Your Desktop</vt:lpstr>
      <vt:lpstr>Policy Generator</vt:lpstr>
      <vt:lpstr>Policy Generator</vt:lpstr>
      <vt:lpstr>Questions?</vt:lpstr>
      <vt:lpstr>Common eMASS questions  –Unable to Import specific controls</vt:lpstr>
      <vt:lpstr>Common eMASS questions  –Unable to Import specific controls (continued)</vt:lpstr>
      <vt:lpstr>Common eMASS questions  –Unable to Import specific controls (continued)</vt:lpstr>
      <vt:lpstr>Common eMASS questions  –Unable to Import specific controls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Guided RMF Assessment Tool</dc:title>
  <dc:creator>Yavorsky, Kie - US</dc:creator>
  <cp:lastModifiedBy>YAVORSKY, KIE CTR USAF AFMC AFLCMC/EITaaS_Vendor</cp:lastModifiedBy>
  <cp:revision>3</cp:revision>
  <dcterms:created xsi:type="dcterms:W3CDTF">2023-09-19T14:26:04Z</dcterms:created>
  <dcterms:modified xsi:type="dcterms:W3CDTF">2024-04-17T14:57:33Z</dcterms:modified>
</cp:coreProperties>
</file>